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005" r:id="rId4"/>
  </p:sldMasterIdLst>
  <p:notesMasterIdLst>
    <p:notesMasterId r:id="rId12"/>
  </p:notesMasterIdLst>
  <p:handoutMasterIdLst>
    <p:handoutMasterId r:id="rId13"/>
  </p:handoutMasterIdLst>
  <p:sldIdLst>
    <p:sldId id="256" r:id="rId5"/>
    <p:sldId id="361" r:id="rId6"/>
    <p:sldId id="402" r:id="rId7"/>
    <p:sldId id="403" r:id="rId8"/>
    <p:sldId id="405" r:id="rId9"/>
    <p:sldId id="401" r:id="rId10"/>
    <p:sldId id="404" r:id="rId11"/>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Industry Black" panose="00000900000000000000" charset="0"/>
      <p:bold r:id="rId18"/>
    </p:embeddedFont>
    <p:embeddedFont>
      <p:font typeface="Montserrat" panose="00000500000000000000" pitchFamily="2" charset="0"/>
      <p:regular r:id="rId19"/>
      <p:bold r:id="rId20"/>
      <p:italic r:id="rId21"/>
      <p:boldItalic r:id="rId22"/>
    </p:embeddedFont>
    <p:embeddedFont>
      <p:font typeface="Montserrat Medium" panose="00000600000000000000" pitchFamily="2" charset="0"/>
      <p:regular r:id="rId23"/>
      <p:italic r:id="rId24"/>
    </p:embeddedFont>
    <p:embeddedFont>
      <p:font typeface="Montserrat-Bold" panose="00000800000000000000" charset="0"/>
      <p:bold r:id="rId25"/>
    </p:embeddedFont>
    <p:embeddedFont>
      <p:font typeface="Open Sans" panose="020B0606030504020204" pitchFamily="34" charset="0"/>
      <p:regular r:id="rId26"/>
      <p:bold r:id="rId27"/>
      <p:italic r:id="rId28"/>
      <p:boldItalic r:id="rId29"/>
    </p:embeddedFont>
  </p:embeddedFontLst>
  <p:defaultTex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lance" id="{705054ED-DB56-FA4C-BB16-D35BDEFFF4C1}">
          <p14:sldIdLst>
            <p14:sldId id="256"/>
            <p14:sldId id="361"/>
            <p14:sldId id="402"/>
            <p14:sldId id="403"/>
            <p14:sldId id="405"/>
            <p14:sldId id="401"/>
            <p14:sldId id="404"/>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BBD6"/>
    <a:srgbClr val="FFCF01"/>
    <a:srgbClr val="004E7F"/>
    <a:srgbClr val="F269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DDBD4E-059D-48F5-B68B-2525BFDD4F99}" v="7" dt="2022-04-18T18:22:49.5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45" autoAdjust="0"/>
    <p:restoredTop sz="76028" autoAdjust="0"/>
  </p:normalViewPr>
  <p:slideViewPr>
    <p:cSldViewPr snapToGrid="0" snapToObjects="1">
      <p:cViewPr varScale="1">
        <p:scale>
          <a:sx n="48" d="100"/>
          <a:sy n="48" d="100"/>
        </p:scale>
        <p:origin x="1362" y="42"/>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32" d="100"/>
          <a:sy n="132" d="100"/>
        </p:scale>
        <p:origin x="5344" y="17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customXml" Target="../customXml/item3.xml"/><Relationship Id="rId21" Type="http://schemas.openxmlformats.org/officeDocument/2006/relationships/font" Target="fonts/font8.fntdata"/><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1.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6.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presProps" Target="pres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sz="1800" dirty="0">
                <a:latin typeface="Industry Black" panose="00000900000000000000" charset="0"/>
              </a:rPr>
              <a:t>Season of Overnight Marketable Person-Trips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barChart>
        <c:barDir val="bar"/>
        <c:grouping val="clustered"/>
        <c:varyColors val="0"/>
        <c:ser>
          <c:idx val="1"/>
          <c:order val="1"/>
          <c:tx>
            <c:strRef>
              <c:f>Sheet1!$C$1</c:f>
              <c:strCache>
                <c:ptCount val="1"/>
                <c:pt idx="0">
                  <c:v>Series 2</c:v>
                </c:pt>
              </c:strCache>
            </c:strRef>
          </c:tx>
          <c:spPr>
            <a:solidFill>
              <a:srgbClr val="004E7F"/>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October-December</c:v>
                </c:pt>
                <c:pt idx="1">
                  <c:v>July-September</c:v>
                </c:pt>
                <c:pt idx="2">
                  <c:v>April-June</c:v>
                </c:pt>
                <c:pt idx="3">
                  <c:v>January-March</c:v>
                </c:pt>
              </c:strCache>
            </c:strRef>
          </c:cat>
          <c:val>
            <c:numRef>
              <c:f>Sheet1!$C$2:$C$5</c:f>
              <c:numCache>
                <c:formatCode>0.00%</c:formatCode>
                <c:ptCount val="4"/>
                <c:pt idx="0">
                  <c:v>0.18</c:v>
                </c:pt>
                <c:pt idx="1">
                  <c:v>0.34</c:v>
                </c:pt>
                <c:pt idx="2">
                  <c:v>0.3</c:v>
                </c:pt>
                <c:pt idx="3">
                  <c:v>0.18</c:v>
                </c:pt>
              </c:numCache>
            </c:numRef>
          </c:val>
          <c:extLst>
            <c:ext xmlns:c16="http://schemas.microsoft.com/office/drawing/2014/chart" uri="{C3380CC4-5D6E-409C-BE32-E72D297353CC}">
              <c16:uniqueId val="{00000001-7A20-44D5-800F-F943778A9A27}"/>
            </c:ext>
          </c:extLst>
        </c:ser>
        <c:dLbls>
          <c:showLegendKey val="0"/>
          <c:showVal val="0"/>
          <c:showCatName val="0"/>
          <c:showSerName val="0"/>
          <c:showPercent val="0"/>
          <c:showBubbleSize val="0"/>
        </c:dLbls>
        <c:gapWidth val="100"/>
        <c:axId val="127890911"/>
        <c:axId val="127894655"/>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Series 1</c:v>
                      </c:pt>
                    </c:strCache>
                  </c:strRef>
                </c:tx>
                <c:spPr>
                  <a:solidFill>
                    <a:srgbClr val="00BBD6"/>
                  </a:solidFill>
                  <a:ln>
                    <a:noFill/>
                  </a:ln>
                  <a:effectLst/>
                </c:spPr>
                <c:invertIfNegative val="0"/>
                <c:cat>
                  <c:strRef>
                    <c:extLst>
                      <c:ext uri="{02D57815-91ED-43cb-92C2-25804820EDAC}">
                        <c15:formulaRef>
                          <c15:sqref>Sheet1!$A$2:$A$5</c15:sqref>
                        </c15:formulaRef>
                      </c:ext>
                    </c:extLst>
                    <c:strCache>
                      <c:ptCount val="4"/>
                      <c:pt idx="0">
                        <c:v>October-December</c:v>
                      </c:pt>
                      <c:pt idx="1">
                        <c:v>July-September</c:v>
                      </c:pt>
                      <c:pt idx="2">
                        <c:v>April-June</c:v>
                      </c:pt>
                      <c:pt idx="3">
                        <c:v>January-March</c:v>
                      </c:pt>
                    </c:strCache>
                  </c:strRef>
                </c:cat>
                <c:val>
                  <c:numRef>
                    <c:extLst>
                      <c:ext uri="{02D57815-91ED-43cb-92C2-25804820EDAC}">
                        <c15:formulaRef>
                          <c15:sqref>Sheet1!$B$2:$B$5</c15:sqref>
                        </c15:formulaRef>
                      </c:ext>
                    </c:extLst>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7A20-44D5-800F-F943778A9A27}"/>
                  </c:ext>
                </c:extLst>
              </c15:ser>
            </c15:filteredBarSeries>
          </c:ext>
        </c:extLst>
      </c:barChart>
      <c:catAx>
        <c:axId val="127890911"/>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27894655"/>
        <c:crosses val="autoZero"/>
        <c:auto val="1"/>
        <c:lblAlgn val="ctr"/>
        <c:lblOffset val="100"/>
        <c:noMultiLvlLbl val="0"/>
      </c:catAx>
      <c:valAx>
        <c:axId val="127894655"/>
        <c:scaling>
          <c:orientation val="minMax"/>
        </c:scaling>
        <c:delete val="0"/>
        <c:axPos val="b"/>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27890911"/>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dirty="0">
                <a:solidFill>
                  <a:schemeClr val="tx1"/>
                </a:solidFill>
                <a:latin typeface="Industry Black" panose="00000900000000000000" charset="0"/>
              </a:rPr>
              <a:t>Origin of Trips</a:t>
            </a:r>
            <a:r>
              <a:rPr lang="en-US" baseline="0" dirty="0">
                <a:solidFill>
                  <a:schemeClr val="tx1"/>
                </a:solidFill>
                <a:latin typeface="Industry Black" panose="00000900000000000000" charset="0"/>
              </a:rPr>
              <a:t> to Mt. Hood- Columbia River Gorge</a:t>
            </a:r>
            <a:endParaRPr lang="en-US" dirty="0">
              <a:solidFill>
                <a:schemeClr val="tx1"/>
              </a:solidFill>
              <a:latin typeface="Industry Black" panose="00000900000000000000"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bar"/>
        <c:grouping val="stacked"/>
        <c:varyColors val="0"/>
        <c:ser>
          <c:idx val="0"/>
          <c:order val="0"/>
          <c:spPr>
            <a:solidFill>
              <a:srgbClr val="00BBD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Sheet1!$A$3:$A$14</c:f>
              <c:strCache>
                <c:ptCount val="12"/>
                <c:pt idx="0">
                  <c:v>Salt Lake City, ID/UT</c:v>
                </c:pt>
                <c:pt idx="1">
                  <c:v>Sacramento-Stockton-Modesto, CA</c:v>
                </c:pt>
                <c:pt idx="2">
                  <c:v>New York, NY/NJ/PA/CT</c:v>
                </c:pt>
                <c:pt idx="3">
                  <c:v>Chicago, IL</c:v>
                </c:pt>
                <c:pt idx="4">
                  <c:v>San Diego, CA</c:v>
                </c:pt>
                <c:pt idx="5">
                  <c:v>Spokane, ID/WA</c:v>
                </c:pt>
                <c:pt idx="6">
                  <c:v>Yakima, WA</c:v>
                </c:pt>
                <c:pt idx="7">
                  <c:v>Los Angeles, CA</c:v>
                </c:pt>
                <c:pt idx="8">
                  <c:v>San Francisco-Oakland-San Jose, CA</c:v>
                </c:pt>
                <c:pt idx="9">
                  <c:v>Eugene, OR</c:v>
                </c:pt>
                <c:pt idx="10">
                  <c:v>Seattle-Tacoma, WA</c:v>
                </c:pt>
                <c:pt idx="11">
                  <c:v>Portland, OR</c:v>
                </c:pt>
              </c:strCache>
            </c:strRef>
          </c:cat>
          <c:val>
            <c:numRef>
              <c:f>Sheet1!$B$3:$B$14</c:f>
              <c:numCache>
                <c:formatCode>0%</c:formatCode>
                <c:ptCount val="12"/>
                <c:pt idx="0">
                  <c:v>0.02</c:v>
                </c:pt>
                <c:pt idx="1">
                  <c:v>0.02</c:v>
                </c:pt>
                <c:pt idx="2">
                  <c:v>0.03</c:v>
                </c:pt>
                <c:pt idx="3">
                  <c:v>0.03</c:v>
                </c:pt>
                <c:pt idx="4">
                  <c:v>0.03</c:v>
                </c:pt>
                <c:pt idx="5">
                  <c:v>0.03</c:v>
                </c:pt>
                <c:pt idx="6">
                  <c:v>0.04</c:v>
                </c:pt>
                <c:pt idx="7">
                  <c:v>0.05</c:v>
                </c:pt>
                <c:pt idx="8">
                  <c:v>0.05</c:v>
                </c:pt>
                <c:pt idx="9">
                  <c:v>0.06</c:v>
                </c:pt>
                <c:pt idx="10">
                  <c:v>7.0000000000000007E-2</c:v>
                </c:pt>
                <c:pt idx="11">
                  <c:v>0.27</c:v>
                </c:pt>
              </c:numCache>
            </c:numRef>
          </c:val>
          <c:extLst>
            <c:ext xmlns:c16="http://schemas.microsoft.com/office/drawing/2014/chart" uri="{C3380CC4-5D6E-409C-BE32-E72D297353CC}">
              <c16:uniqueId val="{00000000-4373-491D-A26E-E055B6351ADD}"/>
            </c:ext>
          </c:extLst>
        </c:ser>
        <c:dLbls>
          <c:showLegendKey val="0"/>
          <c:showVal val="1"/>
          <c:showCatName val="0"/>
          <c:showSerName val="0"/>
          <c:showPercent val="0"/>
          <c:showBubbleSize val="0"/>
        </c:dLbls>
        <c:gapWidth val="27"/>
        <c:overlap val="100"/>
        <c:axId val="458315359"/>
        <c:axId val="458312863"/>
      </c:barChart>
      <c:catAx>
        <c:axId val="4583153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58312863"/>
        <c:crosses val="autoZero"/>
        <c:auto val="1"/>
        <c:lblAlgn val="ctr"/>
        <c:lblOffset val="100"/>
        <c:noMultiLvlLbl val="0"/>
      </c:catAx>
      <c:valAx>
        <c:axId val="45831286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8315359"/>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40EBAF-D955-C443-AB02-2BCBC7797572}" type="datetimeFigureOut">
              <a:rPr lang="en-US" smtClean="0"/>
              <a:t>5/30/2022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E1DC8B-0A09-DC4E-ABCE-FAAA12F0302B}" type="slidenum">
              <a:rPr lang="en-US" smtClean="0"/>
              <a:t>‹#›</a:t>
            </a:fld>
            <a:endParaRPr lang="en-US"/>
          </a:p>
        </p:txBody>
      </p:sp>
    </p:spTree>
    <p:extLst>
      <p:ext uri="{BB962C8B-B14F-4D97-AF65-F5344CB8AC3E}">
        <p14:creationId xmlns:p14="http://schemas.microsoft.com/office/powerpoint/2010/main" val="2068574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7A641A-FC50-3840-A830-42D90553FE8C}" type="datetimeFigureOut">
              <a:rPr lang="en-US" smtClean="0"/>
              <a:t>5/30/2022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96355-3DDC-9949-861F-AD0908BFCC23}" type="slidenum">
              <a:rPr lang="en-US" smtClean="0"/>
              <a:t>‹#›</a:t>
            </a:fld>
            <a:endParaRPr lang="en-US"/>
          </a:p>
        </p:txBody>
      </p:sp>
    </p:spTree>
    <p:extLst>
      <p:ext uri="{BB962C8B-B14F-4D97-AF65-F5344CB8AC3E}">
        <p14:creationId xmlns:p14="http://schemas.microsoft.com/office/powerpoint/2010/main" val="20997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Columbia River Gorge National Scenic Area- established by President Regan in 1986. Established 292,500 acres of protection and enhancement of scenic, cultural, natural and recreation resources.</a:t>
            </a:r>
          </a:p>
        </p:txBody>
      </p:sp>
      <p:sp>
        <p:nvSpPr>
          <p:cNvPr id="4" name="Slide Number Placeholder 3"/>
          <p:cNvSpPr>
            <a:spLocks noGrp="1"/>
          </p:cNvSpPr>
          <p:nvPr>
            <p:ph type="sldNum" sz="quarter" idx="5"/>
          </p:nvPr>
        </p:nvSpPr>
        <p:spPr/>
        <p:txBody>
          <a:bodyPr/>
          <a:lstStyle/>
          <a:p>
            <a:fld id="{8C896355-3DDC-9949-861F-AD0908BFCC23}" type="slidenum">
              <a:rPr lang="en-US" smtClean="0"/>
              <a:t>1</a:t>
            </a:fld>
            <a:endParaRPr lang="en-US"/>
          </a:p>
        </p:txBody>
      </p:sp>
    </p:spTree>
    <p:extLst>
      <p:ext uri="{BB962C8B-B14F-4D97-AF65-F5344CB8AC3E}">
        <p14:creationId xmlns:p14="http://schemas.microsoft.com/office/powerpoint/2010/main" val="1302201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Proximity to Portland metro and PDX and Seattle and SeaTac.</a:t>
            </a:r>
          </a:p>
          <a:p>
            <a:r>
              <a:rPr lang="en-US" dirty="0"/>
              <a:t>Also near other national parks and monument, Mt. Hood, St. Helens, Rainier and Gifford Pinchot National forest.</a:t>
            </a:r>
          </a:p>
        </p:txBody>
      </p:sp>
      <p:sp>
        <p:nvSpPr>
          <p:cNvPr id="4" name="Slide Number Placeholder 3"/>
          <p:cNvSpPr>
            <a:spLocks noGrp="1"/>
          </p:cNvSpPr>
          <p:nvPr>
            <p:ph type="sldNum" sz="quarter" idx="5"/>
          </p:nvPr>
        </p:nvSpPr>
        <p:spPr/>
        <p:txBody>
          <a:bodyPr/>
          <a:lstStyle/>
          <a:p>
            <a:fld id="{8C896355-3DDC-9949-861F-AD0908BFCC23}" type="slidenum">
              <a:rPr lang="en-US" smtClean="0"/>
              <a:t>2</a:t>
            </a:fld>
            <a:endParaRPr lang="en-US"/>
          </a:p>
        </p:txBody>
      </p:sp>
    </p:spTree>
    <p:extLst>
      <p:ext uri="{BB962C8B-B14F-4D97-AF65-F5344CB8AC3E}">
        <p14:creationId xmlns:p14="http://schemas.microsoft.com/office/powerpoint/2010/main" val="1283528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from 2017 Travel Oregon Report conducted by Longwoods Travel USA, dollar amounts adjusted to 2022 USD</a:t>
            </a:r>
          </a:p>
          <a:p>
            <a:r>
              <a:rPr lang="en-US" dirty="0"/>
              <a:t>3.3 million annual overnight trips, 1.9 million are considered marketable (excludes visiting family, etc.)</a:t>
            </a:r>
          </a:p>
          <a:p>
            <a:r>
              <a:rPr lang="en-US" dirty="0"/>
              <a:t>Peak season- April to September 64% of trips</a:t>
            </a:r>
          </a:p>
        </p:txBody>
      </p:sp>
      <p:sp>
        <p:nvSpPr>
          <p:cNvPr id="4" name="Slide Number Placeholder 3"/>
          <p:cNvSpPr>
            <a:spLocks noGrp="1"/>
          </p:cNvSpPr>
          <p:nvPr>
            <p:ph type="sldNum" sz="quarter" idx="5"/>
          </p:nvPr>
        </p:nvSpPr>
        <p:spPr/>
        <p:txBody>
          <a:bodyPr/>
          <a:lstStyle/>
          <a:p>
            <a:fld id="{8C896355-3DDC-9949-861F-AD0908BFCC23}" type="slidenum">
              <a:rPr lang="en-US" smtClean="0"/>
              <a:t>3</a:t>
            </a:fld>
            <a:endParaRPr lang="en-US"/>
          </a:p>
        </p:txBody>
      </p:sp>
    </p:spTree>
    <p:extLst>
      <p:ext uri="{BB962C8B-B14F-4D97-AF65-F5344CB8AC3E}">
        <p14:creationId xmlns:p14="http://schemas.microsoft.com/office/powerpoint/2010/main" val="2265970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Designated market area trip origin- large area surrounding each metro</a:t>
            </a:r>
          </a:p>
          <a:p>
            <a:pPr marL="171450" indent="-171450">
              <a:buFont typeface="Arial" panose="020B0604020202020204" pitchFamily="34" charset="0"/>
              <a:buChar char="•"/>
            </a:pPr>
            <a:r>
              <a:rPr lang="en-US" dirty="0"/>
              <a:t>Most trips from the Portland DMA</a:t>
            </a:r>
          </a:p>
          <a:p>
            <a:pPr marL="171450" indent="-171450">
              <a:buFont typeface="Arial" panose="020B0604020202020204" pitchFamily="34" charset="0"/>
              <a:buChar char="•"/>
            </a:pPr>
            <a:r>
              <a:rPr lang="en-US" dirty="0"/>
              <a:t>At a state level: 33% of trips originate from Oregon, 16% from Washington and 16% from California, </a:t>
            </a:r>
          </a:p>
          <a:p>
            <a:pPr marL="171450" indent="-171450">
              <a:buFont typeface="Arial" panose="020B0604020202020204" pitchFamily="34" charset="0"/>
              <a:buChar char="•"/>
            </a:pPr>
            <a:r>
              <a:rPr lang="en-US" dirty="0"/>
              <a:t>But also national draw with 5% from New York</a:t>
            </a:r>
          </a:p>
        </p:txBody>
      </p:sp>
      <p:sp>
        <p:nvSpPr>
          <p:cNvPr id="4" name="Slide Number Placeholder 3"/>
          <p:cNvSpPr>
            <a:spLocks noGrp="1"/>
          </p:cNvSpPr>
          <p:nvPr>
            <p:ph type="sldNum" sz="quarter" idx="5"/>
          </p:nvPr>
        </p:nvSpPr>
        <p:spPr/>
        <p:txBody>
          <a:bodyPr/>
          <a:lstStyle/>
          <a:p>
            <a:fld id="{8C896355-3DDC-9949-861F-AD0908BFCC23}" type="slidenum">
              <a:rPr lang="en-US" smtClean="0"/>
              <a:t>5</a:t>
            </a:fld>
            <a:endParaRPr lang="en-US"/>
          </a:p>
        </p:txBody>
      </p:sp>
    </p:spTree>
    <p:extLst>
      <p:ext uri="{BB962C8B-B14F-4D97-AF65-F5344CB8AC3E}">
        <p14:creationId xmlns:p14="http://schemas.microsoft.com/office/powerpoint/2010/main" val="4229006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from 2020 Study,</a:t>
            </a:r>
          </a:p>
          <a:p>
            <a:pPr marL="171450" indent="-171450">
              <a:buFont typeface="Arial" panose="020B0604020202020204" pitchFamily="34" charset="0"/>
              <a:buChar char="•"/>
            </a:pPr>
            <a:r>
              <a:rPr lang="en-US" dirty="0"/>
              <a:t>47 total lodging facilities</a:t>
            </a:r>
          </a:p>
          <a:p>
            <a:pPr marL="171450" indent="-171450">
              <a:buFont typeface="Arial" panose="020B0604020202020204" pitchFamily="34" charset="0"/>
              <a:buChar char="•"/>
            </a:pPr>
            <a:r>
              <a:rPr lang="en-US" dirty="0"/>
              <a:t>3 resorts</a:t>
            </a:r>
          </a:p>
          <a:p>
            <a:pPr marL="628650" lvl="1" indent="-171450">
              <a:buFont typeface="Arial" panose="020B0604020202020204" pitchFamily="34" charset="0"/>
              <a:buChar char="•"/>
            </a:pPr>
            <a:r>
              <a:rPr lang="en-US" dirty="0" err="1"/>
              <a:t>Tenzen</a:t>
            </a:r>
            <a:r>
              <a:rPr lang="en-US" dirty="0"/>
              <a:t> Cabin and Spring about 8 cabins</a:t>
            </a:r>
          </a:p>
          <a:p>
            <a:pPr marL="628650" lvl="1" indent="-171450">
              <a:buFont typeface="Arial" panose="020B0604020202020204" pitchFamily="34" charset="0"/>
              <a:buChar char="•"/>
            </a:pPr>
            <a:r>
              <a:rPr lang="en-US" dirty="0"/>
              <a:t>Society Hotel about 34 rooms/hostel beds</a:t>
            </a:r>
          </a:p>
          <a:p>
            <a:pPr marL="628650" lvl="1" indent="-171450">
              <a:buFont typeface="Arial" panose="020B0604020202020204" pitchFamily="34" charset="0"/>
              <a:buChar char="•"/>
            </a:pPr>
            <a:r>
              <a:rPr lang="en-US" dirty="0"/>
              <a:t>Skamania Lodge is only larger scale resort with 254 rooms</a:t>
            </a:r>
          </a:p>
          <a:p>
            <a:pPr marL="628650" lvl="1" indent="-171450">
              <a:buFont typeface="Arial" panose="020B0604020202020204" pitchFamily="34" charset="0"/>
              <a:buChar char="•"/>
            </a:pPr>
            <a:r>
              <a:rPr lang="en-US" dirty="0"/>
              <a:t>Takeaways: </a:t>
            </a:r>
          </a:p>
          <a:p>
            <a:pPr marL="1085850" lvl="2" indent="-171450">
              <a:buFont typeface="Arial" panose="020B0604020202020204" pitchFamily="34" charset="0"/>
              <a:buChar char="•"/>
            </a:pPr>
            <a:r>
              <a:rPr lang="en-US" dirty="0"/>
              <a:t>only one direct competitor wish similar scale to Hoshino- Skamania Lodge</a:t>
            </a:r>
          </a:p>
          <a:p>
            <a:pPr marL="1085850" lvl="2" indent="-171450">
              <a:buFont typeface="Arial" panose="020B0604020202020204" pitchFamily="34" charset="0"/>
              <a:buChar char="•"/>
            </a:pPr>
            <a:r>
              <a:rPr lang="en-US" dirty="0"/>
              <a:t>Presence of Lodge and other boutique resorts demonstrates existing market (no occupancy data), but anecdotally the Skamania Lodge is frequently full in peak travel season</a:t>
            </a:r>
          </a:p>
          <a:p>
            <a:pPr marL="1085850" lvl="2" indent="-171450">
              <a:buFont typeface="Arial" panose="020B0604020202020204" pitchFamily="34" charset="0"/>
              <a:buChar char="•"/>
            </a:pPr>
            <a:r>
              <a:rPr lang="en-US" dirty="0"/>
              <a:t>Aside from the opportunity properties that have existing water rights and are located in urbanized areas within the NSA, it would be difficult for a large hot spring resort to locate in the Gorge in the future (some protection from future competitors.</a:t>
            </a:r>
          </a:p>
          <a:p>
            <a:pPr marL="1085850" lvl="2" indent="-171450">
              <a:buFont typeface="Arial" panose="020B0604020202020204" pitchFamily="34" charset="0"/>
              <a:buChar char="•"/>
            </a:pPr>
            <a:r>
              <a:rPr lang="en-US" dirty="0"/>
              <a:t>The North Bonneville/Carson area are one of the first areas with lodging opportunities that you reach on the Washington side. But there are few existing lodging facilities because most of the recent Hotel development has been in Oregon </a:t>
            </a:r>
          </a:p>
          <a:p>
            <a:pPr marL="1085850" lvl="2"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C896355-3DDC-9949-861F-AD0908BFCC23}" type="slidenum">
              <a:rPr lang="en-US" smtClean="0"/>
              <a:t>6</a:t>
            </a:fld>
            <a:endParaRPr lang="en-US"/>
          </a:p>
        </p:txBody>
      </p:sp>
    </p:spTree>
    <p:extLst>
      <p:ext uri="{BB962C8B-B14F-4D97-AF65-F5344CB8AC3E}">
        <p14:creationId xmlns:p14="http://schemas.microsoft.com/office/powerpoint/2010/main" val="985534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Located in urbanized area with the Gorge National scenic area means it does not have federal oversight from the Gorge Commission and Forest Service</a:t>
            </a:r>
          </a:p>
          <a:p>
            <a:pPr marL="171450" indent="-171450">
              <a:buFont typeface="Arial" panose="020B0604020202020204" pitchFamily="34" charset="0"/>
              <a:buChar char="•"/>
            </a:pPr>
            <a:r>
              <a:rPr lang="en-US" dirty="0"/>
              <a:t>Both properties have existing water rights that transfer with the sale of the property</a:t>
            </a:r>
          </a:p>
          <a:p>
            <a:pPr marL="628650" lvl="1" indent="-171450">
              <a:buFont typeface="Arial" panose="020B0604020202020204" pitchFamily="34" charset="0"/>
              <a:buChar char="•"/>
            </a:pPr>
            <a:r>
              <a:rPr lang="en-US" dirty="0"/>
              <a:t>Obtaining new rights through Ecology’s standard process can that 10-20 years, or 1-3 years and tens of thousands of dollars for expedited process.</a:t>
            </a:r>
          </a:p>
          <a:p>
            <a:pPr marL="171450" lvl="0" indent="-171450">
              <a:buFont typeface="Arial" panose="020B0604020202020204" pitchFamily="34" charset="0"/>
              <a:buChar char="•"/>
            </a:pPr>
            <a:r>
              <a:rPr lang="en-US" dirty="0"/>
              <a:t>There is demand for new lodging based on recent market studies in North Bonneville and Stevenson, WA</a:t>
            </a:r>
          </a:p>
          <a:p>
            <a:pPr marL="171450" lvl="0" indent="-171450">
              <a:buFont typeface="Arial" panose="020B0604020202020204" pitchFamily="34" charset="0"/>
              <a:buChar char="•"/>
            </a:pPr>
            <a:r>
              <a:rPr lang="en-US" dirty="0"/>
              <a:t>Recent planning efforts in North Bonneville and Stevenson have found that residents are interested in having additional lodging options</a:t>
            </a:r>
          </a:p>
        </p:txBody>
      </p:sp>
      <p:sp>
        <p:nvSpPr>
          <p:cNvPr id="4" name="Slide Number Placeholder 3"/>
          <p:cNvSpPr>
            <a:spLocks noGrp="1"/>
          </p:cNvSpPr>
          <p:nvPr>
            <p:ph type="sldNum" sz="quarter" idx="5"/>
          </p:nvPr>
        </p:nvSpPr>
        <p:spPr/>
        <p:txBody>
          <a:bodyPr/>
          <a:lstStyle/>
          <a:p>
            <a:fld id="{8C896355-3DDC-9949-861F-AD0908BFCC23}" type="slidenum">
              <a:rPr lang="en-US" smtClean="0"/>
              <a:t>7</a:t>
            </a:fld>
            <a:endParaRPr lang="en-US"/>
          </a:p>
        </p:txBody>
      </p:sp>
    </p:spTree>
    <p:extLst>
      <p:ext uri="{BB962C8B-B14F-4D97-AF65-F5344CB8AC3E}">
        <p14:creationId xmlns:p14="http://schemas.microsoft.com/office/powerpoint/2010/main" val="3708278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52126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996124"/>
            <a:ext cx="4229100" cy="1621619"/>
          </a:xfrm>
        </p:spPr>
        <p:txBody>
          <a:bodyPr/>
          <a:lstStyle>
            <a:lvl1pPr>
              <a:defRPr sz="3600"/>
            </a:lvl1pPr>
          </a:lstStyle>
          <a:p>
            <a:r>
              <a:rPr lang="en-US" dirty="0"/>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996124"/>
            <a:ext cx="4229100" cy="1621619"/>
          </a:xfrm>
        </p:spPr>
        <p:txBody>
          <a:bodyPr/>
          <a:lstStyle>
            <a:lvl1pPr>
              <a:defRPr sz="3600"/>
            </a:lvl1pPr>
          </a:lstStyle>
          <a:p>
            <a:r>
              <a:rPr lang="en-US" dirty="0"/>
              <a:t>CLICK TO EDIT MASTER TITLE STYLE</a:t>
            </a:r>
          </a:p>
        </p:txBody>
      </p:sp>
      <p:sp>
        <p:nvSpPr>
          <p:cNvPr id="7" name="Picture Placeholder 4"/>
          <p:cNvSpPr>
            <a:spLocks noGrp="1"/>
          </p:cNvSpPr>
          <p:nvPr>
            <p:ph type="pic" sz="quarter" idx="11" hasCustomPrompt="1"/>
          </p:nvPr>
        </p:nvSpPr>
        <p:spPr>
          <a:xfrm>
            <a:off x="4653153" y="2290219"/>
            <a:ext cx="1866901" cy="1301578"/>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Picture Placeholder 4"/>
          <p:cNvSpPr>
            <a:spLocks noGrp="1"/>
          </p:cNvSpPr>
          <p:nvPr>
            <p:ph type="pic" sz="quarter" idx="12" hasCustomPrompt="1"/>
          </p:nvPr>
        </p:nvSpPr>
        <p:spPr>
          <a:xfrm>
            <a:off x="4653153" y="4235103"/>
            <a:ext cx="1866901" cy="1301578"/>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8" name="Picture Placeholder 4"/>
          <p:cNvSpPr>
            <a:spLocks noGrp="1"/>
          </p:cNvSpPr>
          <p:nvPr>
            <p:ph type="pic" sz="quarter" idx="12" hasCustomPrompt="1"/>
          </p:nvPr>
        </p:nvSpPr>
        <p:spPr>
          <a:xfrm>
            <a:off x="4653153" y="4655233"/>
            <a:ext cx="1866901" cy="1301578"/>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1" name="Picture Placeholder 4"/>
          <p:cNvSpPr>
            <a:spLocks noGrp="1"/>
          </p:cNvSpPr>
          <p:nvPr>
            <p:ph type="pic" sz="quarter" idx="13" hasCustomPrompt="1"/>
          </p:nvPr>
        </p:nvSpPr>
        <p:spPr>
          <a:xfrm>
            <a:off x="4653153" y="2907197"/>
            <a:ext cx="1866901" cy="1301578"/>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2" name="Picture Placeholder 4"/>
          <p:cNvSpPr>
            <a:spLocks noGrp="1"/>
          </p:cNvSpPr>
          <p:nvPr>
            <p:ph type="pic" sz="quarter" idx="14" hasCustomPrompt="1"/>
          </p:nvPr>
        </p:nvSpPr>
        <p:spPr>
          <a:xfrm>
            <a:off x="4653153" y="1181100"/>
            <a:ext cx="1866901" cy="1301578"/>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6" name="Picture Placeholder 4"/>
          <p:cNvSpPr>
            <a:spLocks noGrp="1"/>
          </p:cNvSpPr>
          <p:nvPr>
            <p:ph type="pic" sz="quarter" idx="13" hasCustomPrompt="1"/>
          </p:nvPr>
        </p:nvSpPr>
        <p:spPr>
          <a:xfrm>
            <a:off x="4653153" y="2907197"/>
            <a:ext cx="1866901" cy="1301578"/>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9" name="Picture Placeholder 4"/>
          <p:cNvSpPr>
            <a:spLocks noGrp="1"/>
          </p:cNvSpPr>
          <p:nvPr>
            <p:ph type="pic" sz="quarter" idx="14" hasCustomPrompt="1"/>
          </p:nvPr>
        </p:nvSpPr>
        <p:spPr>
          <a:xfrm>
            <a:off x="4653153" y="1181100"/>
            <a:ext cx="1866901" cy="1301578"/>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996124"/>
            <a:ext cx="4229100" cy="1621619"/>
          </a:xfrm>
        </p:spPr>
        <p:txBody>
          <a:bodyPr/>
          <a:lstStyle>
            <a:lvl1pPr>
              <a:defRPr sz="3600"/>
            </a:lvl1pPr>
          </a:lstStyle>
          <a:p>
            <a:r>
              <a:rPr lang="en-US" dirty="0"/>
              <a:t>CLICK TO EDIT MASTER 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996125"/>
            <a:ext cx="8477747" cy="745212"/>
          </a:xfrm>
        </p:spPr>
        <p:txBody>
          <a:bodyPr/>
          <a:lstStyle>
            <a:lvl1pPr algn="ctr">
              <a:defRPr sz="3600"/>
            </a:lvl1pPr>
          </a:lstStyle>
          <a:p>
            <a:r>
              <a:rPr lang="en-US" dirty="0"/>
              <a:t>CLICK TO EDIT MASTER 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1759448"/>
            <a:ext cx="4229100" cy="1621619"/>
          </a:xfrm>
        </p:spPr>
        <p:txBody>
          <a:bodyPr/>
          <a:lstStyle>
            <a:lvl1pPr>
              <a:defRPr sz="3600"/>
            </a:lvl1pPr>
          </a:lstStyle>
          <a:p>
            <a:r>
              <a:rPr lang="en-US" dirty="0"/>
              <a:t>CLICK TO EDIT MASTER TITLE STYLE</a:t>
            </a:r>
          </a:p>
        </p:txBody>
      </p:sp>
      <p:sp>
        <p:nvSpPr>
          <p:cNvPr id="6" name="Picture Placeholder 4"/>
          <p:cNvSpPr>
            <a:spLocks noGrp="1"/>
          </p:cNvSpPr>
          <p:nvPr>
            <p:ph type="pic" sz="quarter" idx="11" hasCustomPrompt="1"/>
          </p:nvPr>
        </p:nvSpPr>
        <p:spPr>
          <a:xfrm>
            <a:off x="0" y="3927944"/>
            <a:ext cx="12192000" cy="293005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498607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90600" y="2313828"/>
            <a:ext cx="3748377"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2" hasCustomPrompt="1"/>
          </p:nvPr>
        </p:nvSpPr>
        <p:spPr>
          <a:xfrm>
            <a:off x="4738977" y="2313828"/>
            <a:ext cx="3748377"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3" hasCustomPrompt="1"/>
          </p:nvPr>
        </p:nvSpPr>
        <p:spPr>
          <a:xfrm>
            <a:off x="8487355" y="2313828"/>
            <a:ext cx="3704646"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1866900" y="996124"/>
            <a:ext cx="4229100" cy="1621619"/>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618669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4837707" y="1"/>
            <a:ext cx="3598627" cy="228997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2" hasCustomPrompt="1"/>
          </p:nvPr>
        </p:nvSpPr>
        <p:spPr>
          <a:xfrm>
            <a:off x="4837707" y="2289977"/>
            <a:ext cx="3598627" cy="228997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3" hasCustomPrompt="1"/>
          </p:nvPr>
        </p:nvSpPr>
        <p:spPr>
          <a:xfrm>
            <a:off x="4837707" y="4573989"/>
            <a:ext cx="3598627" cy="228401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1866900" y="2618190"/>
            <a:ext cx="4229100" cy="1621619"/>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5966454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4885413" y="1"/>
            <a:ext cx="3113599" cy="228997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2" hasCustomPrompt="1"/>
          </p:nvPr>
        </p:nvSpPr>
        <p:spPr>
          <a:xfrm>
            <a:off x="4473601" y="2289977"/>
            <a:ext cx="3113599" cy="228997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3" hasCustomPrompt="1"/>
          </p:nvPr>
        </p:nvSpPr>
        <p:spPr>
          <a:xfrm>
            <a:off x="4885413" y="4573989"/>
            <a:ext cx="3113599" cy="228401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1866900" y="2618190"/>
            <a:ext cx="4229100" cy="1621619"/>
          </a:xfrm>
        </p:spPr>
        <p:txBody>
          <a:bodyPr/>
          <a:lstStyle>
            <a:lvl1pPr>
              <a:defRPr sz="3600"/>
            </a:lvl1pPr>
          </a:lstStyle>
          <a:p>
            <a:r>
              <a:rPr lang="en-US" dirty="0"/>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473075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056536" y="0"/>
            <a:ext cx="313546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1866900" y="996124"/>
            <a:ext cx="4229100" cy="1621619"/>
          </a:xfrm>
        </p:spPr>
        <p:txBody>
          <a:bodyPr/>
          <a:lstStyle>
            <a:lvl1pPr>
              <a:defRPr sz="3600"/>
            </a:lvl1pPr>
          </a:lstStyle>
          <a:p>
            <a:r>
              <a:rPr lang="en-US" dirty="0"/>
              <a:t>CLICK TO EDIT MASTER TITLE STYLE</a:t>
            </a:r>
          </a:p>
        </p:txBody>
      </p:sp>
      <p:sp>
        <p:nvSpPr>
          <p:cNvPr id="7" name="Rectangle 6"/>
          <p:cNvSpPr/>
          <p:nvPr userDrawn="1"/>
        </p:nvSpPr>
        <p:spPr>
          <a:xfrm>
            <a:off x="0" y="0"/>
            <a:ext cx="990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Номер слайда 21"/>
          <p:cNvSpPr txBox="1">
            <a:spLocks/>
          </p:cNvSpPr>
          <p:nvPr userDrawn="1"/>
        </p:nvSpPr>
        <p:spPr>
          <a:xfrm>
            <a:off x="235873" y="6418877"/>
            <a:ext cx="513735" cy="227164"/>
          </a:xfrm>
          <a:prstGeom prst="rect">
            <a:avLst/>
          </a:prstGeom>
          <a:noFill/>
        </p:spPr>
        <p:txBody>
          <a:bodyPr vert="horz" lIns="0" tIns="0" rIns="0" bIns="0" rtlCol="0" anchor="ctr"/>
          <a:lstStyle>
            <a:defPPr>
              <a:defRPr lang="en-US"/>
            </a:defPPr>
            <a:lvl1pPr marL="0" algn="ctr" defTabSz="914330" rtl="0" eaLnBrk="1" latinLnBrk="0" hangingPunct="1">
              <a:defRPr sz="1000" b="0" i="0" kern="1200">
                <a:solidFill>
                  <a:schemeClr val="tx1">
                    <a:alpha val="70000"/>
                  </a:schemeClr>
                </a:solidFill>
                <a:latin typeface="Montserrat Medium" charset="0"/>
                <a:ea typeface="Montserrat Medium" charset="0"/>
                <a:cs typeface="Montserrat Medium" charset="0"/>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D8D877B3-D348-4611-9BDB-C5374591D951}" type="slidenum">
              <a:rPr lang="en-US" smtClean="0">
                <a:solidFill>
                  <a:schemeClr val="tx1">
                    <a:lumMod val="50000"/>
                    <a:lumOff val="50000"/>
                    <a:alpha val="70000"/>
                  </a:schemeClr>
                </a:solidFill>
              </a:rPr>
              <a:pPr/>
              <a:t>‹#›</a:t>
            </a:fld>
            <a:endParaRPr lang="en-US" dirty="0">
              <a:solidFill>
                <a:schemeClr val="tx1">
                  <a:lumMod val="50000"/>
                  <a:lumOff val="50000"/>
                  <a:alpha val="70000"/>
                </a:schemeClr>
              </a:solidFill>
            </a:endParaRPr>
          </a:p>
        </p:txBody>
      </p:sp>
      <p:cxnSp>
        <p:nvCxnSpPr>
          <p:cNvPr id="9" name="Straight Connector 8"/>
          <p:cNvCxnSpPr/>
          <p:nvPr userDrawn="1"/>
        </p:nvCxnSpPr>
        <p:spPr>
          <a:xfrm>
            <a:off x="468887"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516593"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7433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3371337" y="6418877"/>
            <a:ext cx="513735" cy="227164"/>
          </a:xfrm>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0" y="0"/>
            <a:ext cx="313546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5002364" y="996124"/>
            <a:ext cx="4229100" cy="1621619"/>
          </a:xfrm>
        </p:spPr>
        <p:txBody>
          <a:bodyPr/>
          <a:lstStyle>
            <a:lvl1pPr>
              <a:defRPr sz="3600"/>
            </a:lvl1pPr>
          </a:lstStyle>
          <a:p>
            <a:r>
              <a:rPr lang="en-US" dirty="0"/>
              <a:t>CLICK TO EDIT MASTER TITLE STYLE</a:t>
            </a:r>
          </a:p>
        </p:txBody>
      </p:sp>
      <p:sp>
        <p:nvSpPr>
          <p:cNvPr id="7" name="Rectangle 6"/>
          <p:cNvSpPr/>
          <p:nvPr userDrawn="1"/>
        </p:nvSpPr>
        <p:spPr>
          <a:xfrm>
            <a:off x="3135464" y="0"/>
            <a:ext cx="990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Номер слайда 21"/>
          <p:cNvSpPr txBox="1">
            <a:spLocks/>
          </p:cNvSpPr>
          <p:nvPr userDrawn="1"/>
        </p:nvSpPr>
        <p:spPr>
          <a:xfrm>
            <a:off x="3371337" y="6418877"/>
            <a:ext cx="513735" cy="227164"/>
          </a:xfrm>
          <a:prstGeom prst="rect">
            <a:avLst/>
          </a:prstGeom>
          <a:noFill/>
        </p:spPr>
        <p:txBody>
          <a:bodyPr vert="horz" lIns="0" tIns="0" rIns="0" bIns="0" rtlCol="0" anchor="ctr"/>
          <a:lstStyle>
            <a:defPPr>
              <a:defRPr lang="en-US"/>
            </a:defPPr>
            <a:lvl1pPr marL="0" algn="ctr" defTabSz="914330" rtl="0" eaLnBrk="1" latinLnBrk="0" hangingPunct="1">
              <a:defRPr sz="1000" b="0" i="0" kern="1200">
                <a:solidFill>
                  <a:schemeClr val="tx1">
                    <a:alpha val="70000"/>
                  </a:schemeClr>
                </a:solidFill>
                <a:latin typeface="Montserrat Medium" charset="0"/>
                <a:ea typeface="Montserrat Medium" charset="0"/>
                <a:cs typeface="Montserrat Medium" charset="0"/>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D8D877B3-D348-4611-9BDB-C5374591D951}" type="slidenum">
              <a:rPr lang="en-US" smtClean="0">
                <a:solidFill>
                  <a:schemeClr val="tx1">
                    <a:lumMod val="50000"/>
                    <a:lumOff val="50000"/>
                    <a:alpha val="70000"/>
                  </a:schemeClr>
                </a:solidFill>
              </a:rPr>
              <a:pPr/>
              <a:t>‹#›</a:t>
            </a:fld>
            <a:endParaRPr lang="en-US" dirty="0">
              <a:solidFill>
                <a:schemeClr val="tx1">
                  <a:lumMod val="50000"/>
                  <a:lumOff val="50000"/>
                  <a:alpha val="70000"/>
                </a:schemeClr>
              </a:solidFill>
            </a:endParaRPr>
          </a:p>
        </p:txBody>
      </p:sp>
      <p:cxnSp>
        <p:nvCxnSpPr>
          <p:cNvPr id="9" name="Straight Connector 8"/>
          <p:cNvCxnSpPr/>
          <p:nvPr userDrawn="1"/>
        </p:nvCxnSpPr>
        <p:spPr>
          <a:xfrm>
            <a:off x="3604351"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652057"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996124"/>
            <a:ext cx="4229100" cy="1621619"/>
          </a:xfrm>
        </p:spPr>
        <p:txBody>
          <a:bodyPr/>
          <a:lstStyle>
            <a:lvl1pPr>
              <a:defRPr sz="3600"/>
            </a:lvl1pPr>
          </a:lstStyle>
          <a:p>
            <a:r>
              <a:rPr lang="en-US" dirty="0"/>
              <a:t>CLICK TO EDIT MASTER TITLE STYLE</a:t>
            </a:r>
          </a:p>
        </p:txBody>
      </p:sp>
      <p:sp>
        <p:nvSpPr>
          <p:cNvPr id="6" name="Picture Placeholder 4"/>
          <p:cNvSpPr>
            <a:spLocks noGrp="1"/>
          </p:cNvSpPr>
          <p:nvPr>
            <p:ph type="pic" sz="quarter" idx="11" hasCustomPrompt="1"/>
          </p:nvPr>
        </p:nvSpPr>
        <p:spPr>
          <a:xfrm>
            <a:off x="6096001" y="1181099"/>
            <a:ext cx="5524500" cy="2839357"/>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2" hasCustomPrompt="1"/>
          </p:nvPr>
        </p:nvSpPr>
        <p:spPr>
          <a:xfrm>
            <a:off x="3628571" y="4020456"/>
            <a:ext cx="3093359" cy="19594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16624827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2500438"/>
            <a:ext cx="4229100" cy="1857123"/>
          </a:xfrm>
        </p:spPr>
        <p:txBody>
          <a:bodyPr/>
          <a:lstStyle/>
          <a:p>
            <a:r>
              <a:rPr lang="en-US" dirty="0"/>
              <a:t>CLICK TO EDIT MASTER TITLE STYLE</a:t>
            </a:r>
          </a:p>
        </p:txBody>
      </p:sp>
      <p:sp>
        <p:nvSpPr>
          <p:cNvPr id="6" name="Picture Placeholder 4"/>
          <p:cNvSpPr>
            <a:spLocks noGrp="1"/>
          </p:cNvSpPr>
          <p:nvPr>
            <p:ph type="pic" sz="quarter" idx="11" hasCustomPrompt="1"/>
          </p:nvPr>
        </p:nvSpPr>
        <p:spPr>
          <a:xfrm>
            <a:off x="10167256" y="0"/>
            <a:ext cx="2024743" cy="3106057"/>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2" hasCustomPrompt="1"/>
          </p:nvPr>
        </p:nvSpPr>
        <p:spPr>
          <a:xfrm>
            <a:off x="8142512" y="0"/>
            <a:ext cx="2024743" cy="5696857"/>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Picture Placeholder 4"/>
          <p:cNvSpPr>
            <a:spLocks noGrp="1"/>
          </p:cNvSpPr>
          <p:nvPr>
            <p:ph type="pic" sz="quarter" idx="13" hasCustomPrompt="1"/>
          </p:nvPr>
        </p:nvSpPr>
        <p:spPr>
          <a:xfrm>
            <a:off x="6117769" y="0"/>
            <a:ext cx="2024743" cy="496388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12832589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3" hasCustomPrompt="1"/>
          </p:nvPr>
        </p:nvSpPr>
        <p:spPr>
          <a:xfrm>
            <a:off x="990600" y="1952170"/>
            <a:ext cx="2024743" cy="4905829"/>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4" hasCustomPrompt="1"/>
          </p:nvPr>
        </p:nvSpPr>
        <p:spPr>
          <a:xfrm>
            <a:off x="3015343" y="1181101"/>
            <a:ext cx="2024743" cy="5676898"/>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5" hasCustomPrompt="1"/>
          </p:nvPr>
        </p:nvSpPr>
        <p:spPr>
          <a:xfrm>
            <a:off x="5040086" y="2728687"/>
            <a:ext cx="2024743" cy="412931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6096000" y="996124"/>
            <a:ext cx="4229100" cy="1621619"/>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2941395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056536" y="0"/>
            <a:ext cx="313546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1866900" y="2618190"/>
            <a:ext cx="4229100" cy="1621619"/>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18867751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0" y="0"/>
            <a:ext cx="6096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5206448" y="990269"/>
            <a:ext cx="6414052" cy="2438731"/>
          </a:xfrm>
        </p:spPr>
        <p:txBody>
          <a:bodyPr/>
          <a:lstStyle>
            <a:lvl1pPr>
              <a:defRPr sz="5400"/>
            </a:lvl1pPr>
          </a:lstStyle>
          <a:p>
            <a:r>
              <a:rPr lang="en-US" dirty="0"/>
              <a:t>CLICK TO EDIT MASTER TITLE STYLE</a:t>
            </a:r>
          </a:p>
        </p:txBody>
      </p:sp>
    </p:spTree>
    <p:extLst>
      <p:ext uri="{BB962C8B-B14F-4D97-AF65-F5344CB8AC3E}">
        <p14:creationId xmlns:p14="http://schemas.microsoft.com/office/powerpoint/2010/main" val="14686013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4579951" y="0"/>
            <a:ext cx="7612049"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1866900" y="990269"/>
            <a:ext cx="6414052" cy="2438731"/>
          </a:xfrm>
        </p:spPr>
        <p:txBody>
          <a:bodyPr/>
          <a:lstStyle>
            <a:lvl1pPr>
              <a:defRPr sz="5400"/>
            </a:lvl1pPr>
          </a:lstStyle>
          <a:p>
            <a:r>
              <a:rPr lang="en-US" dirty="0"/>
              <a:t>CLICK TO EDIT MASTER TITLE STYLE</a:t>
            </a:r>
          </a:p>
        </p:txBody>
      </p:sp>
    </p:spTree>
    <p:extLst>
      <p:ext uri="{BB962C8B-B14F-4D97-AF65-F5344CB8AC3E}">
        <p14:creationId xmlns:p14="http://schemas.microsoft.com/office/powerpoint/2010/main" val="16312352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1866900" y="0"/>
            <a:ext cx="10325101" cy="3429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Title 4"/>
          <p:cNvSpPr>
            <a:spLocks noGrp="1"/>
          </p:cNvSpPr>
          <p:nvPr>
            <p:ph type="title" hasCustomPrompt="1"/>
          </p:nvPr>
        </p:nvSpPr>
        <p:spPr>
          <a:xfrm>
            <a:off x="1866900" y="3715470"/>
            <a:ext cx="4229100" cy="1621619"/>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12718061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1866900" y="3429000"/>
            <a:ext cx="10325101" cy="3429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Title 4"/>
          <p:cNvSpPr>
            <a:spLocks noGrp="1"/>
          </p:cNvSpPr>
          <p:nvPr>
            <p:ph type="title" hasCustomPrompt="1"/>
          </p:nvPr>
        </p:nvSpPr>
        <p:spPr>
          <a:xfrm>
            <a:off x="1866900" y="996124"/>
            <a:ext cx="4229100" cy="1621619"/>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2006660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368986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1866901" y="3429000"/>
            <a:ext cx="4229100" cy="2521857"/>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2" hasCustomPrompt="1"/>
          </p:nvPr>
        </p:nvSpPr>
        <p:spPr>
          <a:xfrm>
            <a:off x="6489701" y="3429000"/>
            <a:ext cx="4229100" cy="2521857"/>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2" hasCustomPrompt="1"/>
          </p:nvPr>
        </p:nvSpPr>
        <p:spPr>
          <a:xfrm>
            <a:off x="1866900" y="2569027"/>
            <a:ext cx="3423557" cy="219891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Picture Placeholder 4"/>
          <p:cNvSpPr>
            <a:spLocks noGrp="1"/>
          </p:cNvSpPr>
          <p:nvPr>
            <p:ph type="pic" sz="quarter" idx="13" hasCustomPrompt="1"/>
          </p:nvPr>
        </p:nvSpPr>
        <p:spPr>
          <a:xfrm>
            <a:off x="5317671" y="2569027"/>
            <a:ext cx="3423557" cy="219891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9" name="Picture Placeholder 4"/>
          <p:cNvSpPr>
            <a:spLocks noGrp="1"/>
          </p:cNvSpPr>
          <p:nvPr>
            <p:ph type="pic" sz="quarter" idx="14" hasCustomPrompt="1"/>
          </p:nvPr>
        </p:nvSpPr>
        <p:spPr>
          <a:xfrm>
            <a:off x="8768443" y="2569027"/>
            <a:ext cx="3423557" cy="219891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1866900" y="996124"/>
            <a:ext cx="4229100" cy="1621619"/>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6119794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2" hasCustomPrompt="1"/>
          </p:nvPr>
        </p:nvSpPr>
        <p:spPr>
          <a:xfrm>
            <a:off x="1866901" y="3004456"/>
            <a:ext cx="2385785" cy="31278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1866900" y="996124"/>
            <a:ext cx="4229100" cy="1621619"/>
          </a:xfrm>
        </p:spPr>
        <p:txBody>
          <a:bodyPr/>
          <a:lstStyle>
            <a:lvl1pPr>
              <a:defRPr sz="3600"/>
            </a:lvl1pPr>
          </a:lstStyle>
          <a:p>
            <a:r>
              <a:rPr lang="en-US" dirty="0"/>
              <a:t>CLICK TO EDIT MASTER TITLE STYLE</a:t>
            </a:r>
          </a:p>
        </p:txBody>
      </p:sp>
      <p:sp>
        <p:nvSpPr>
          <p:cNvPr id="13" name="Picture Placeholder 4"/>
          <p:cNvSpPr>
            <a:spLocks noGrp="1"/>
          </p:cNvSpPr>
          <p:nvPr>
            <p:ph type="pic" sz="quarter" idx="13" hasCustomPrompt="1"/>
          </p:nvPr>
        </p:nvSpPr>
        <p:spPr>
          <a:xfrm>
            <a:off x="4322839" y="3004456"/>
            <a:ext cx="2385785" cy="31278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4" name="Picture Placeholder 4"/>
          <p:cNvSpPr>
            <a:spLocks noGrp="1"/>
          </p:cNvSpPr>
          <p:nvPr>
            <p:ph type="pic" sz="quarter" idx="14" hasCustomPrompt="1"/>
          </p:nvPr>
        </p:nvSpPr>
        <p:spPr>
          <a:xfrm>
            <a:off x="6778777" y="3004456"/>
            <a:ext cx="2385785" cy="31278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5" name="Picture Placeholder 4"/>
          <p:cNvSpPr>
            <a:spLocks noGrp="1"/>
          </p:cNvSpPr>
          <p:nvPr>
            <p:ph type="pic" sz="quarter" idx="15" hasCustomPrompt="1"/>
          </p:nvPr>
        </p:nvSpPr>
        <p:spPr>
          <a:xfrm>
            <a:off x="9234715" y="3004456"/>
            <a:ext cx="2385785" cy="31278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2500438"/>
            <a:ext cx="4229100" cy="1857123"/>
          </a:xfrm>
        </p:spPr>
        <p:txBody>
          <a:bodyPr/>
          <a:lstStyle/>
          <a:p>
            <a:r>
              <a:rPr lang="en-US" dirty="0"/>
              <a:t>CLICK TO EDIT MASTER TITLE STYLE</a:t>
            </a:r>
          </a:p>
        </p:txBody>
      </p:sp>
      <p:sp>
        <p:nvSpPr>
          <p:cNvPr id="6" name="Picture Placeholder 4"/>
          <p:cNvSpPr>
            <a:spLocks noGrp="1"/>
          </p:cNvSpPr>
          <p:nvPr>
            <p:ph type="pic" sz="quarter" idx="12" hasCustomPrompt="1"/>
          </p:nvPr>
        </p:nvSpPr>
        <p:spPr>
          <a:xfrm>
            <a:off x="7649028" y="2318656"/>
            <a:ext cx="2220685" cy="222068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3" hasCustomPrompt="1"/>
          </p:nvPr>
        </p:nvSpPr>
        <p:spPr>
          <a:xfrm>
            <a:off x="9971315" y="2318657"/>
            <a:ext cx="2220685" cy="222068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Picture Placeholder 4"/>
          <p:cNvSpPr>
            <a:spLocks noGrp="1"/>
          </p:cNvSpPr>
          <p:nvPr>
            <p:ph type="pic" sz="quarter" idx="14" hasCustomPrompt="1"/>
          </p:nvPr>
        </p:nvSpPr>
        <p:spPr>
          <a:xfrm>
            <a:off x="9971315" y="0"/>
            <a:ext cx="2220685" cy="222068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9" name="Picture Placeholder 4"/>
          <p:cNvSpPr>
            <a:spLocks noGrp="1"/>
          </p:cNvSpPr>
          <p:nvPr>
            <p:ph type="pic" sz="quarter" idx="15" hasCustomPrompt="1"/>
          </p:nvPr>
        </p:nvSpPr>
        <p:spPr>
          <a:xfrm>
            <a:off x="9971314" y="4637315"/>
            <a:ext cx="2220685" cy="222068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Picture Placeholder 4"/>
          <p:cNvSpPr>
            <a:spLocks noGrp="1"/>
          </p:cNvSpPr>
          <p:nvPr>
            <p:ph type="pic" sz="quarter" idx="16" hasCustomPrompt="1"/>
          </p:nvPr>
        </p:nvSpPr>
        <p:spPr>
          <a:xfrm>
            <a:off x="7649028" y="4637315"/>
            <a:ext cx="2220685" cy="222068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1" name="Picture Placeholder 4"/>
          <p:cNvSpPr>
            <a:spLocks noGrp="1"/>
          </p:cNvSpPr>
          <p:nvPr>
            <p:ph type="pic" sz="quarter" idx="17" hasCustomPrompt="1"/>
          </p:nvPr>
        </p:nvSpPr>
        <p:spPr>
          <a:xfrm>
            <a:off x="5326741" y="2318657"/>
            <a:ext cx="2220685" cy="222068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20032923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7" hasCustomPrompt="1"/>
          </p:nvPr>
        </p:nvSpPr>
        <p:spPr>
          <a:xfrm>
            <a:off x="1866901" y="1181101"/>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8" hasCustomPrompt="1"/>
          </p:nvPr>
        </p:nvSpPr>
        <p:spPr>
          <a:xfrm>
            <a:off x="3943351" y="1181101"/>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9" hasCustomPrompt="1"/>
          </p:nvPr>
        </p:nvSpPr>
        <p:spPr>
          <a:xfrm>
            <a:off x="6019801" y="1181101"/>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Picture Placeholder 4"/>
          <p:cNvSpPr>
            <a:spLocks noGrp="1"/>
          </p:cNvSpPr>
          <p:nvPr>
            <p:ph type="pic" sz="quarter" idx="20" hasCustomPrompt="1"/>
          </p:nvPr>
        </p:nvSpPr>
        <p:spPr>
          <a:xfrm>
            <a:off x="8096251" y="1181101"/>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9" name="Picture Placeholder 4"/>
          <p:cNvSpPr>
            <a:spLocks noGrp="1"/>
          </p:cNvSpPr>
          <p:nvPr>
            <p:ph type="pic" sz="quarter" idx="21" hasCustomPrompt="1"/>
          </p:nvPr>
        </p:nvSpPr>
        <p:spPr>
          <a:xfrm>
            <a:off x="10172700" y="1181101"/>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1866900" y="4653724"/>
            <a:ext cx="4229100" cy="1621619"/>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2610886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7" hasCustomPrompt="1"/>
          </p:nvPr>
        </p:nvSpPr>
        <p:spPr>
          <a:xfrm>
            <a:off x="1866901" y="2621644"/>
            <a:ext cx="2139042" cy="2139042"/>
          </a:xfrm>
          <a:prstGeom prst="ellipse">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8" hasCustomPrompt="1"/>
          </p:nvPr>
        </p:nvSpPr>
        <p:spPr>
          <a:xfrm>
            <a:off x="4890408" y="2621644"/>
            <a:ext cx="2139042" cy="2139042"/>
          </a:xfrm>
          <a:prstGeom prst="ellipse">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9" hasCustomPrompt="1"/>
          </p:nvPr>
        </p:nvSpPr>
        <p:spPr>
          <a:xfrm>
            <a:off x="7913915" y="2621644"/>
            <a:ext cx="2139042" cy="2139042"/>
          </a:xfrm>
          <a:prstGeom prst="ellipse">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1866900" y="1000025"/>
            <a:ext cx="4229100" cy="1621619"/>
          </a:xfrm>
        </p:spPr>
        <p:txBody>
          <a:bodyPr/>
          <a:lstStyle>
            <a:lvl1pPr>
              <a:defRPr sz="3600">
                <a:latin typeface="Industry Black" panose="00000900000000000000" pitchFamily="50" charset="0"/>
              </a:defRPr>
            </a:lvl1pPr>
          </a:lstStyle>
          <a:p>
            <a:r>
              <a:rPr lang="en-US" dirty="0"/>
              <a:t>CLICK TO EDIT MASTER TITLE STYLE</a:t>
            </a:r>
          </a:p>
        </p:txBody>
      </p:sp>
    </p:spTree>
    <p:extLst>
      <p:ext uri="{BB962C8B-B14F-4D97-AF65-F5344CB8AC3E}">
        <p14:creationId xmlns:p14="http://schemas.microsoft.com/office/powerpoint/2010/main" val="1476433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29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4"/>
          <p:cNvSpPr>
            <a:spLocks noGrp="1"/>
          </p:cNvSpPr>
          <p:nvPr>
            <p:ph type="pic" sz="quarter" idx="13" hasCustomPrompt="1"/>
          </p:nvPr>
        </p:nvSpPr>
        <p:spPr>
          <a:xfrm>
            <a:off x="0" y="1"/>
            <a:ext cx="3011714" cy="6857999"/>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4" hasCustomPrompt="1"/>
          </p:nvPr>
        </p:nvSpPr>
        <p:spPr>
          <a:xfrm>
            <a:off x="3060095" y="1"/>
            <a:ext cx="3011714" cy="6857999"/>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5" hasCustomPrompt="1"/>
          </p:nvPr>
        </p:nvSpPr>
        <p:spPr>
          <a:xfrm>
            <a:off x="6120190" y="1"/>
            <a:ext cx="3011714" cy="6857999"/>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Picture Placeholder 4"/>
          <p:cNvSpPr>
            <a:spLocks noGrp="1"/>
          </p:cNvSpPr>
          <p:nvPr>
            <p:ph type="pic" sz="quarter" idx="16" hasCustomPrompt="1"/>
          </p:nvPr>
        </p:nvSpPr>
        <p:spPr>
          <a:xfrm>
            <a:off x="9180286" y="1"/>
            <a:ext cx="3011714" cy="6857999"/>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3924796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90600" y="1181100"/>
            <a:ext cx="7326086" cy="56769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3167074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0" y="0"/>
            <a:ext cx="4361543"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Rectangle 5"/>
          <p:cNvSpPr/>
          <p:nvPr userDrawn="1"/>
        </p:nvSpPr>
        <p:spPr>
          <a:xfrm>
            <a:off x="4361543" y="-1"/>
            <a:ext cx="2227943" cy="68652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4"/>
          <p:cNvSpPr>
            <a:spLocks noGrp="1"/>
          </p:cNvSpPr>
          <p:nvPr>
            <p:ph type="title" hasCustomPrompt="1"/>
          </p:nvPr>
        </p:nvSpPr>
        <p:spPr>
          <a:xfrm>
            <a:off x="7391400" y="1000025"/>
            <a:ext cx="4229100" cy="1621619"/>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13831761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90600" y="0"/>
            <a:ext cx="51054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6531429" y="1000025"/>
            <a:ext cx="5089071" cy="1621619"/>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1123987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Номер слайда 21"/>
          <p:cNvSpPr txBox="1">
            <a:spLocks/>
          </p:cNvSpPr>
          <p:nvPr userDrawn="1"/>
        </p:nvSpPr>
        <p:spPr>
          <a:xfrm>
            <a:off x="388273" y="6571277"/>
            <a:ext cx="513735" cy="227164"/>
          </a:xfrm>
          <a:prstGeom prst="rect">
            <a:avLst/>
          </a:prstGeom>
          <a:noFill/>
        </p:spPr>
        <p:txBody>
          <a:bodyPr vert="horz" lIns="0" tIns="0" rIns="0" bIns="0" rtlCol="0" anchor="ctr"/>
          <a:lstStyle>
            <a:defPPr>
              <a:defRPr lang="en-US"/>
            </a:defPPr>
            <a:lvl1pPr marL="0" algn="ctr" defTabSz="914330" rtl="0" eaLnBrk="1" latinLnBrk="0" hangingPunct="1">
              <a:defRPr sz="1000" b="0" i="0" kern="1200">
                <a:solidFill>
                  <a:schemeClr val="tx1">
                    <a:alpha val="70000"/>
                  </a:schemeClr>
                </a:solidFill>
                <a:latin typeface="Montserrat Medium" charset="0"/>
                <a:ea typeface="Montserrat Medium" charset="0"/>
                <a:cs typeface="Montserrat Medium" charset="0"/>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D8D877B3-D348-4611-9BDB-C5374591D951}"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90600" y="0"/>
            <a:ext cx="3080468"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4"/>
          <p:cNvSpPr>
            <a:spLocks noGrp="1"/>
          </p:cNvSpPr>
          <p:nvPr>
            <p:ph type="pic" sz="quarter" idx="11" hasCustomPrompt="1"/>
          </p:nvPr>
        </p:nvSpPr>
        <p:spPr>
          <a:xfrm>
            <a:off x="7086600" y="0"/>
            <a:ext cx="51054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1866900" y="1000025"/>
            <a:ext cx="4229100" cy="1621619"/>
          </a:xfrm>
        </p:spPr>
        <p:txBody>
          <a:bodyPr/>
          <a:lstStyle>
            <a:lvl1pPr>
              <a:defRPr sz="3600">
                <a:latin typeface="Industry Black" panose="00000900000000000000" pitchFamily="50" charset="0"/>
              </a:defRPr>
            </a:lvl1pPr>
          </a:lstStyle>
          <a:p>
            <a:r>
              <a:rPr lang="en-US" dirty="0"/>
              <a:t>CLICK TO EDIT MASTER TITLE STYLE</a:t>
            </a:r>
          </a:p>
        </p:txBody>
      </p:sp>
    </p:spTree>
    <p:extLst>
      <p:ext uri="{BB962C8B-B14F-4D97-AF65-F5344CB8AC3E}">
        <p14:creationId xmlns:p14="http://schemas.microsoft.com/office/powerpoint/2010/main" val="17128185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4"/>
          <p:cNvSpPr>
            <a:spLocks noGrp="1"/>
          </p:cNvSpPr>
          <p:nvPr>
            <p:ph type="pic" sz="quarter" idx="11" hasCustomPrompt="1"/>
          </p:nvPr>
        </p:nvSpPr>
        <p:spPr>
          <a:xfrm>
            <a:off x="7086600" y="0"/>
            <a:ext cx="51054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1866900" y="2618190"/>
            <a:ext cx="4229100" cy="1621619"/>
          </a:xfrm>
        </p:spPr>
        <p:txBody>
          <a:bodyPr/>
          <a:lstStyle>
            <a:lvl1pPr>
              <a:defRPr sz="3600"/>
            </a:lvl1pPr>
          </a:lstStyle>
          <a:p>
            <a:r>
              <a:rPr lang="en-US" dirty="0"/>
              <a:t>CLICK TO EDIT MASTER TITLE STYLE</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6" name="Picture Placeholder 4"/>
          <p:cNvSpPr>
            <a:spLocks noGrp="1"/>
          </p:cNvSpPr>
          <p:nvPr>
            <p:ph type="pic" sz="quarter" idx="11" hasCustomPrompt="1"/>
          </p:nvPr>
        </p:nvSpPr>
        <p:spPr>
          <a:xfrm>
            <a:off x="3699328" y="1181100"/>
            <a:ext cx="4793343" cy="56769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1866900" y="1767466"/>
            <a:ext cx="4229100" cy="1857123"/>
          </a:xfrm>
        </p:spPr>
        <p:txBody>
          <a:bodyPr/>
          <a:lstStyle/>
          <a:p>
            <a:r>
              <a:rPr lang="en-US" dirty="0"/>
              <a:t>CLICK TO EDIT MASTER TITLE STYLE</a:t>
            </a:r>
          </a:p>
        </p:txBody>
      </p:sp>
      <p:sp>
        <p:nvSpPr>
          <p:cNvPr id="8" name="Picture Placeholder 4"/>
          <p:cNvSpPr>
            <a:spLocks noGrp="1"/>
          </p:cNvSpPr>
          <p:nvPr>
            <p:ph type="pic" sz="quarter" idx="13" hasCustomPrompt="1"/>
          </p:nvPr>
        </p:nvSpPr>
        <p:spPr>
          <a:xfrm>
            <a:off x="9927771" y="1848660"/>
            <a:ext cx="2264228" cy="243305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9" name="Picture Placeholder 4"/>
          <p:cNvSpPr>
            <a:spLocks noGrp="1"/>
          </p:cNvSpPr>
          <p:nvPr>
            <p:ph type="pic" sz="quarter" idx="14" hasCustomPrompt="1"/>
          </p:nvPr>
        </p:nvSpPr>
        <p:spPr>
          <a:xfrm>
            <a:off x="7531100" y="1848660"/>
            <a:ext cx="2264228" cy="243305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14328127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7" hasCustomPrompt="1"/>
          </p:nvPr>
        </p:nvSpPr>
        <p:spPr>
          <a:xfrm>
            <a:off x="1866901" y="1181100"/>
            <a:ext cx="1406070" cy="1406070"/>
          </a:xfrm>
          <a:prstGeom prst="ellipse">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Oval 5"/>
          <p:cNvSpPr/>
          <p:nvPr userDrawn="1"/>
        </p:nvSpPr>
        <p:spPr>
          <a:xfrm>
            <a:off x="1448707" y="762906"/>
            <a:ext cx="2242457" cy="2242457"/>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35471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1000025"/>
            <a:ext cx="4229100" cy="1621619"/>
          </a:xfrm>
        </p:spPr>
        <p:txBody>
          <a:bodyPr/>
          <a:lstStyle>
            <a:lvl1pPr>
              <a:defRPr sz="3600"/>
            </a:lvl1pPr>
          </a:lstStyle>
          <a:p>
            <a:r>
              <a:rPr lang="en-US" dirty="0"/>
              <a:t>CLICK TO EDIT MASTER TITLE STYLE</a:t>
            </a:r>
          </a:p>
        </p:txBody>
      </p:sp>
      <p:sp>
        <p:nvSpPr>
          <p:cNvPr id="6" name="Picture Placeholder 4"/>
          <p:cNvSpPr>
            <a:spLocks noGrp="1"/>
          </p:cNvSpPr>
          <p:nvPr>
            <p:ph type="pic" sz="quarter" idx="11" hasCustomPrompt="1"/>
          </p:nvPr>
        </p:nvSpPr>
        <p:spPr>
          <a:xfrm>
            <a:off x="0" y="2358570"/>
            <a:ext cx="12192000" cy="4499429"/>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20603505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1000025"/>
            <a:ext cx="4229100" cy="1621619"/>
          </a:xfrm>
        </p:spPr>
        <p:txBody>
          <a:bodyPr/>
          <a:lstStyle>
            <a:lvl1pPr>
              <a:defRPr sz="3600"/>
            </a:lvl1pPr>
          </a:lstStyle>
          <a:p>
            <a:r>
              <a:rPr lang="en-US" dirty="0"/>
              <a:t>CLICK TO EDIT MASTER TITLE STYLE</a:t>
            </a:r>
          </a:p>
        </p:txBody>
      </p:sp>
      <p:sp>
        <p:nvSpPr>
          <p:cNvPr id="10" name="Picture Placeholder 4"/>
          <p:cNvSpPr>
            <a:spLocks noGrp="1"/>
          </p:cNvSpPr>
          <p:nvPr>
            <p:ph type="pic" sz="quarter" idx="17" hasCustomPrompt="1"/>
          </p:nvPr>
        </p:nvSpPr>
        <p:spPr>
          <a:xfrm>
            <a:off x="1866901"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1" name="Picture Placeholder 4"/>
          <p:cNvSpPr>
            <a:spLocks noGrp="1"/>
          </p:cNvSpPr>
          <p:nvPr>
            <p:ph type="pic" sz="quarter" idx="18" hasCustomPrompt="1"/>
          </p:nvPr>
        </p:nvSpPr>
        <p:spPr>
          <a:xfrm>
            <a:off x="3943351"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2" name="Picture Placeholder 4"/>
          <p:cNvSpPr>
            <a:spLocks noGrp="1"/>
          </p:cNvSpPr>
          <p:nvPr>
            <p:ph type="pic" sz="quarter" idx="19" hasCustomPrompt="1"/>
          </p:nvPr>
        </p:nvSpPr>
        <p:spPr>
          <a:xfrm>
            <a:off x="6019801"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3" name="Picture Placeholder 4"/>
          <p:cNvSpPr>
            <a:spLocks noGrp="1"/>
          </p:cNvSpPr>
          <p:nvPr>
            <p:ph type="pic" sz="quarter" idx="20" hasCustomPrompt="1"/>
          </p:nvPr>
        </p:nvSpPr>
        <p:spPr>
          <a:xfrm>
            <a:off x="8096251"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4" name="Picture Placeholder 4"/>
          <p:cNvSpPr>
            <a:spLocks noGrp="1"/>
          </p:cNvSpPr>
          <p:nvPr>
            <p:ph type="pic" sz="quarter" idx="21" hasCustomPrompt="1"/>
          </p:nvPr>
        </p:nvSpPr>
        <p:spPr>
          <a:xfrm>
            <a:off x="10172700"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5" name="Picture Placeholder 4"/>
          <p:cNvSpPr>
            <a:spLocks noGrp="1"/>
          </p:cNvSpPr>
          <p:nvPr>
            <p:ph type="pic" sz="quarter" idx="22" hasCustomPrompt="1"/>
          </p:nvPr>
        </p:nvSpPr>
        <p:spPr>
          <a:xfrm>
            <a:off x="1866901"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6" name="Picture Placeholder 4"/>
          <p:cNvSpPr>
            <a:spLocks noGrp="1"/>
          </p:cNvSpPr>
          <p:nvPr>
            <p:ph type="pic" sz="quarter" idx="23" hasCustomPrompt="1"/>
          </p:nvPr>
        </p:nvSpPr>
        <p:spPr>
          <a:xfrm>
            <a:off x="3943351"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7" name="Picture Placeholder 4"/>
          <p:cNvSpPr>
            <a:spLocks noGrp="1"/>
          </p:cNvSpPr>
          <p:nvPr>
            <p:ph type="pic" sz="quarter" idx="24" hasCustomPrompt="1"/>
          </p:nvPr>
        </p:nvSpPr>
        <p:spPr>
          <a:xfrm>
            <a:off x="6019801"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8" name="Picture Placeholder 4"/>
          <p:cNvSpPr>
            <a:spLocks noGrp="1"/>
          </p:cNvSpPr>
          <p:nvPr>
            <p:ph type="pic" sz="quarter" idx="25" hasCustomPrompt="1"/>
          </p:nvPr>
        </p:nvSpPr>
        <p:spPr>
          <a:xfrm>
            <a:off x="8096251"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9" name="Picture Placeholder 4"/>
          <p:cNvSpPr>
            <a:spLocks noGrp="1"/>
          </p:cNvSpPr>
          <p:nvPr>
            <p:ph type="pic" sz="quarter" idx="26" hasCustomPrompt="1"/>
          </p:nvPr>
        </p:nvSpPr>
        <p:spPr>
          <a:xfrm>
            <a:off x="10172700"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1000025"/>
            <a:ext cx="4229100" cy="1621619"/>
          </a:xfrm>
        </p:spPr>
        <p:txBody>
          <a:bodyPr/>
          <a:lstStyle>
            <a:lvl1pPr>
              <a:defRPr sz="3600"/>
            </a:lvl1pPr>
          </a:lstStyle>
          <a:p>
            <a:r>
              <a:rPr lang="en-US" dirty="0"/>
              <a:t>CLICK TO EDIT MASTER TITLE STYLE</a:t>
            </a:r>
          </a:p>
        </p:txBody>
      </p:sp>
      <p:sp>
        <p:nvSpPr>
          <p:cNvPr id="10" name="Picture Placeholder 4"/>
          <p:cNvSpPr>
            <a:spLocks noGrp="1"/>
          </p:cNvSpPr>
          <p:nvPr>
            <p:ph type="pic" sz="quarter" idx="17" hasCustomPrompt="1"/>
          </p:nvPr>
        </p:nvSpPr>
        <p:spPr>
          <a:xfrm>
            <a:off x="1866901"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1" name="Picture Placeholder 4"/>
          <p:cNvSpPr>
            <a:spLocks noGrp="1"/>
          </p:cNvSpPr>
          <p:nvPr>
            <p:ph type="pic" sz="quarter" idx="18" hasCustomPrompt="1"/>
          </p:nvPr>
        </p:nvSpPr>
        <p:spPr>
          <a:xfrm>
            <a:off x="3943351"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2" name="Picture Placeholder 4"/>
          <p:cNvSpPr>
            <a:spLocks noGrp="1"/>
          </p:cNvSpPr>
          <p:nvPr>
            <p:ph type="pic" sz="quarter" idx="19" hasCustomPrompt="1"/>
          </p:nvPr>
        </p:nvSpPr>
        <p:spPr>
          <a:xfrm>
            <a:off x="6019801"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3" name="Picture Placeholder 4"/>
          <p:cNvSpPr>
            <a:spLocks noGrp="1"/>
          </p:cNvSpPr>
          <p:nvPr>
            <p:ph type="pic" sz="quarter" idx="20" hasCustomPrompt="1"/>
          </p:nvPr>
        </p:nvSpPr>
        <p:spPr>
          <a:xfrm>
            <a:off x="8096251"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4" name="Picture Placeholder 4"/>
          <p:cNvSpPr>
            <a:spLocks noGrp="1"/>
          </p:cNvSpPr>
          <p:nvPr>
            <p:ph type="pic" sz="quarter" idx="21" hasCustomPrompt="1"/>
          </p:nvPr>
        </p:nvSpPr>
        <p:spPr>
          <a:xfrm>
            <a:off x="10172700"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Номер слайда 21"/>
          <p:cNvSpPr txBox="1">
            <a:spLocks/>
          </p:cNvSpPr>
          <p:nvPr userDrawn="1"/>
        </p:nvSpPr>
        <p:spPr>
          <a:xfrm>
            <a:off x="388273" y="6571277"/>
            <a:ext cx="513735" cy="227164"/>
          </a:xfrm>
          <a:prstGeom prst="rect">
            <a:avLst/>
          </a:prstGeom>
          <a:noFill/>
        </p:spPr>
        <p:txBody>
          <a:bodyPr vert="horz" lIns="0" tIns="0" rIns="0" bIns="0" rtlCol="0" anchor="ctr"/>
          <a:lstStyle>
            <a:defPPr>
              <a:defRPr lang="en-US"/>
            </a:defPPr>
            <a:lvl1pPr marL="0" algn="ctr" defTabSz="914330" rtl="0" eaLnBrk="1" latinLnBrk="0" hangingPunct="1">
              <a:defRPr sz="1000" b="0" i="0" kern="1200">
                <a:solidFill>
                  <a:schemeClr val="tx1">
                    <a:alpha val="70000"/>
                  </a:schemeClr>
                </a:solidFill>
                <a:latin typeface="Montserrat Medium" charset="0"/>
                <a:ea typeface="Montserrat Medium" charset="0"/>
                <a:cs typeface="Montserrat Medium" charset="0"/>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D8D877B3-D348-4611-9BDB-C5374591D951}" type="slidenum">
              <a:rPr lang="en-US" smtClean="0"/>
              <a:pPr/>
              <a:t>‹#›</a:t>
            </a:fld>
            <a:endParaRPr lang="en-US" dirty="0"/>
          </a:p>
        </p:txBody>
      </p:sp>
      <p:sp>
        <p:nvSpPr>
          <p:cNvPr id="6" name="Title 4"/>
          <p:cNvSpPr>
            <a:spLocks noGrp="1"/>
          </p:cNvSpPr>
          <p:nvPr>
            <p:ph type="title" hasCustomPrompt="1"/>
          </p:nvPr>
        </p:nvSpPr>
        <p:spPr>
          <a:xfrm>
            <a:off x="1866899" y="4517240"/>
            <a:ext cx="8046357" cy="2438731"/>
          </a:xfrm>
        </p:spPr>
        <p:txBody>
          <a:bodyPr/>
          <a:lstStyle>
            <a:lvl1pPr>
              <a:defRPr sz="5400">
                <a:latin typeface="Industry Black" panose="00000900000000000000" pitchFamily="50" charset="0"/>
              </a:defRPr>
            </a:lvl1pPr>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Номер слайда 21"/>
          <p:cNvSpPr txBox="1">
            <a:spLocks/>
          </p:cNvSpPr>
          <p:nvPr userDrawn="1"/>
        </p:nvSpPr>
        <p:spPr>
          <a:xfrm>
            <a:off x="235873" y="6418877"/>
            <a:ext cx="513735" cy="227164"/>
          </a:xfrm>
          <a:prstGeom prst="rect">
            <a:avLst/>
          </a:prstGeom>
          <a:noFill/>
        </p:spPr>
        <p:txBody>
          <a:bodyPr vert="horz" lIns="0" tIns="0" rIns="0" bIns="0" rtlCol="0" anchor="ctr"/>
          <a:lstStyle>
            <a:defPPr>
              <a:defRPr lang="en-US"/>
            </a:defPPr>
            <a:lvl1pPr marL="0" algn="ctr" defTabSz="914330" rtl="0" eaLnBrk="1" latinLnBrk="0" hangingPunct="1">
              <a:defRPr sz="1000" b="0" i="0" kern="1200">
                <a:solidFill>
                  <a:schemeClr val="tx1">
                    <a:alpha val="70000"/>
                  </a:schemeClr>
                </a:solidFill>
                <a:latin typeface="Montserrat Medium" charset="0"/>
                <a:ea typeface="Montserrat Medium" charset="0"/>
                <a:cs typeface="Montserrat Medium" charset="0"/>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D8D877B3-D348-4611-9BDB-C5374591D951}" type="slidenum">
              <a:rPr lang="en-US" smtClean="0"/>
              <a:pPr/>
              <a:t>‹#›</a:t>
            </a:fld>
            <a:endParaRPr lang="en-US" dirty="0"/>
          </a:p>
        </p:txBody>
      </p:sp>
      <p:cxnSp>
        <p:nvCxnSpPr>
          <p:cNvPr id="6" name="Straight Connector 5"/>
          <p:cNvCxnSpPr/>
          <p:nvPr userDrawn="1"/>
        </p:nvCxnSpPr>
        <p:spPr>
          <a:xfrm>
            <a:off x="98548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68887"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516593"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Title 4"/>
          <p:cNvSpPr>
            <a:spLocks noGrp="1"/>
          </p:cNvSpPr>
          <p:nvPr>
            <p:ph type="title" hasCustomPrompt="1"/>
          </p:nvPr>
        </p:nvSpPr>
        <p:spPr>
          <a:xfrm>
            <a:off x="1866900" y="996124"/>
            <a:ext cx="4229100" cy="1621619"/>
          </a:xfrm>
        </p:spPr>
        <p:txBody>
          <a:bodyPr/>
          <a:lstStyle>
            <a:lvl1pPr>
              <a:defRPr sz="3600">
                <a:latin typeface="Industry Black" panose="00000900000000000000" pitchFamily="50" charset="0"/>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Номер слайда 21"/>
          <p:cNvSpPr txBox="1">
            <a:spLocks/>
          </p:cNvSpPr>
          <p:nvPr userDrawn="1"/>
        </p:nvSpPr>
        <p:spPr>
          <a:xfrm>
            <a:off x="235873" y="6418877"/>
            <a:ext cx="513735" cy="227164"/>
          </a:xfrm>
          <a:prstGeom prst="rect">
            <a:avLst/>
          </a:prstGeom>
          <a:noFill/>
        </p:spPr>
        <p:txBody>
          <a:bodyPr vert="horz" lIns="0" tIns="0" rIns="0" bIns="0" rtlCol="0" anchor="ctr"/>
          <a:lstStyle>
            <a:defPPr>
              <a:defRPr lang="en-US"/>
            </a:defPPr>
            <a:lvl1pPr marL="0" algn="ctr" defTabSz="914330" rtl="0" eaLnBrk="1" latinLnBrk="0" hangingPunct="1">
              <a:defRPr sz="1000" b="0" i="0" kern="1200">
                <a:solidFill>
                  <a:schemeClr val="tx1">
                    <a:alpha val="70000"/>
                  </a:schemeClr>
                </a:solidFill>
                <a:latin typeface="Montserrat Medium" charset="0"/>
                <a:ea typeface="Montserrat Medium" charset="0"/>
                <a:cs typeface="Montserrat Medium" charset="0"/>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D8D877B3-D348-4611-9BDB-C5374591D951}" type="slidenum">
              <a:rPr lang="en-US" smtClean="0">
                <a:solidFill>
                  <a:schemeClr val="bg1">
                    <a:alpha val="70000"/>
                  </a:schemeClr>
                </a:solidFill>
              </a:rPr>
              <a:pPr/>
              <a:t>‹#›</a:t>
            </a:fld>
            <a:endParaRPr lang="en-US" dirty="0">
              <a:solidFill>
                <a:schemeClr val="bg1">
                  <a:alpha val="70000"/>
                </a:schemeClr>
              </a:solidFill>
            </a:endParaRPr>
          </a:p>
        </p:txBody>
      </p:sp>
      <p:cxnSp>
        <p:nvCxnSpPr>
          <p:cNvPr id="6" name="Straight Connector 5"/>
          <p:cNvCxnSpPr/>
          <p:nvPr userDrawn="1"/>
        </p:nvCxnSpPr>
        <p:spPr>
          <a:xfrm>
            <a:off x="98548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68887"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516593"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Title 4"/>
          <p:cNvSpPr>
            <a:spLocks noGrp="1"/>
          </p:cNvSpPr>
          <p:nvPr>
            <p:ph type="title" hasCustomPrompt="1"/>
          </p:nvPr>
        </p:nvSpPr>
        <p:spPr>
          <a:xfrm>
            <a:off x="1866900" y="996124"/>
            <a:ext cx="4229100" cy="1621619"/>
          </a:xfrm>
        </p:spPr>
        <p:txBody>
          <a:bodyPr/>
          <a:lstStyle>
            <a:lvl1pPr>
              <a:defRPr sz="3600">
                <a:solidFill>
                  <a:schemeClr val="bg1"/>
                </a:solidFill>
              </a:defRPr>
            </a:lvl1pPr>
          </a:lstStyle>
          <a:p>
            <a:r>
              <a:rPr lang="en-US" dirty="0"/>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1000"/>
            </a:lvl1p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2500438"/>
            <a:ext cx="4229100" cy="1857123"/>
          </a:xfrm>
        </p:spPr>
        <p:txBody>
          <a:body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2618190"/>
            <a:ext cx="4229100" cy="1621619"/>
          </a:xfrm>
        </p:spPr>
        <p:txBody>
          <a:bodyPr/>
          <a:lstStyle>
            <a:lvl1pPr>
              <a:defRPr sz="3600">
                <a:latin typeface="Industry Black" panose="00000900000000000000" pitchFamily="50" charset="0"/>
              </a:defRPr>
            </a:lvl1pPr>
          </a:lstStyle>
          <a:p>
            <a:r>
              <a:rPr lang="en-US" dirty="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66900" y="994934"/>
            <a:ext cx="9753600" cy="1487862"/>
          </a:xfrm>
          <a:prstGeom prst="rect">
            <a:avLst/>
          </a:prstGeom>
          <a:effectLst/>
        </p:spPr>
        <p:txBody>
          <a:bodyPr vert="horz" lIns="0" tIns="192024" rIns="0" bIns="0" rtlCol="0" anchor="t" anchorCtr="0">
            <a:noAutofit/>
          </a:bodyPr>
          <a:lstStyle/>
          <a:p>
            <a:r>
              <a:rPr lang="en-US" dirty="0"/>
              <a:t>YOUR TITLE HERE</a:t>
            </a:r>
          </a:p>
        </p:txBody>
      </p:sp>
      <p:sp>
        <p:nvSpPr>
          <p:cNvPr id="6" name="Номер слайда 21"/>
          <p:cNvSpPr>
            <a:spLocks noGrp="1"/>
          </p:cNvSpPr>
          <p:nvPr>
            <p:ph type="sldNum" sz="quarter" idx="4"/>
          </p:nvPr>
        </p:nvSpPr>
        <p:spPr>
          <a:xfrm>
            <a:off x="235873" y="6418877"/>
            <a:ext cx="513735" cy="227164"/>
          </a:xfrm>
          <a:prstGeom prst="rect">
            <a:avLst/>
          </a:prstGeom>
          <a:noFill/>
        </p:spPr>
        <p:txBody>
          <a:bodyPr vert="horz" lIns="0" tIns="0" rIns="0" bIns="0" rtlCol="0" anchor="ctr"/>
          <a:lstStyle>
            <a:lvl1pPr algn="ctr">
              <a:defRPr sz="1000" b="0" i="0">
                <a:solidFill>
                  <a:schemeClr val="tx1">
                    <a:alpha val="70000"/>
                  </a:schemeClr>
                </a:solidFill>
                <a:latin typeface="Montserrat Medium" charset="0"/>
                <a:ea typeface="Montserrat Medium" charset="0"/>
                <a:cs typeface="Montserrat Medium" charset="0"/>
              </a:defRPr>
            </a:lvl1pPr>
          </a:lstStyle>
          <a:p>
            <a:fld id="{D8D877B3-D348-4611-9BDB-C5374591D951}" type="slidenum">
              <a:rPr lang="en-US" smtClean="0"/>
              <a:pPr/>
              <a:t>‹#›</a:t>
            </a:fld>
            <a:endParaRPr lang="en-US" dirty="0"/>
          </a:p>
        </p:txBody>
      </p:sp>
      <p:sp>
        <p:nvSpPr>
          <p:cNvPr id="11" name="Text Placeholder 10"/>
          <p:cNvSpPr>
            <a:spLocks noGrp="1"/>
          </p:cNvSpPr>
          <p:nvPr>
            <p:ph type="body" idx="1"/>
          </p:nvPr>
        </p:nvSpPr>
        <p:spPr>
          <a:xfrm>
            <a:off x="1866900" y="2514600"/>
            <a:ext cx="9753600" cy="3110442"/>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userDrawn="1"/>
        </p:nvCxnSpPr>
        <p:spPr>
          <a:xfrm>
            <a:off x="98548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68887" y="3262747"/>
            <a:ext cx="0" cy="344978"/>
          </a:xfrm>
          <a:prstGeom prst="line">
            <a:avLst/>
          </a:prstGeom>
          <a:ln w="25400">
            <a:solidFill>
              <a:srgbClr val="F2692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516593" y="3262747"/>
            <a:ext cx="0" cy="344978"/>
          </a:xfrm>
          <a:prstGeom prst="line">
            <a:avLst/>
          </a:prstGeom>
          <a:ln w="25400">
            <a:solidFill>
              <a:srgbClr val="F269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008" r:id="rId1"/>
    <p:sldLayoutId id="2147484018" r:id="rId2"/>
    <p:sldLayoutId id="2147484009" r:id="rId3"/>
    <p:sldLayoutId id="2147484023" r:id="rId4"/>
    <p:sldLayoutId id="2147484035" r:id="rId5"/>
    <p:sldLayoutId id="2147484022" r:id="rId6"/>
    <p:sldLayoutId id="2147484043" r:id="rId7"/>
    <p:sldLayoutId id="2147484010" r:id="rId8"/>
    <p:sldLayoutId id="2147484011" r:id="rId9"/>
    <p:sldLayoutId id="2147484012" r:id="rId10"/>
    <p:sldLayoutId id="2147484052" r:id="rId11"/>
    <p:sldLayoutId id="2147484053" r:id="rId12"/>
    <p:sldLayoutId id="2147484054" r:id="rId13"/>
    <p:sldLayoutId id="2147484019" r:id="rId14"/>
    <p:sldLayoutId id="2147484013" r:id="rId15"/>
    <p:sldLayoutId id="2147484014" r:id="rId16"/>
    <p:sldLayoutId id="2147484015" r:id="rId17"/>
    <p:sldLayoutId id="2147484016" r:id="rId18"/>
    <p:sldLayoutId id="2147484017" r:id="rId19"/>
    <p:sldLayoutId id="2147484020" r:id="rId20"/>
    <p:sldLayoutId id="2147484021" r:id="rId21"/>
    <p:sldLayoutId id="2147484024" r:id="rId22"/>
    <p:sldLayoutId id="2147484025" r:id="rId23"/>
    <p:sldLayoutId id="2147484026" r:id="rId24"/>
    <p:sldLayoutId id="2147484027" r:id="rId25"/>
    <p:sldLayoutId id="2147484028" r:id="rId26"/>
    <p:sldLayoutId id="2147484029" r:id="rId27"/>
    <p:sldLayoutId id="2147484030" r:id="rId28"/>
    <p:sldLayoutId id="2147484031" r:id="rId29"/>
    <p:sldLayoutId id="2147484047" r:id="rId30"/>
    <p:sldLayoutId id="2147484032" r:id="rId31"/>
    <p:sldLayoutId id="2147484048" r:id="rId32"/>
    <p:sldLayoutId id="2147484033" r:id="rId33"/>
    <p:sldLayoutId id="2147484034" r:id="rId34"/>
    <p:sldLayoutId id="2147484036" r:id="rId35"/>
    <p:sldLayoutId id="2147484037" r:id="rId36"/>
    <p:sldLayoutId id="2147484038" r:id="rId37"/>
    <p:sldLayoutId id="2147484039" r:id="rId38"/>
    <p:sldLayoutId id="2147484040" r:id="rId39"/>
    <p:sldLayoutId id="2147484051" r:id="rId40"/>
    <p:sldLayoutId id="2147484041" r:id="rId41"/>
    <p:sldLayoutId id="2147484044" r:id="rId42"/>
    <p:sldLayoutId id="2147484042" r:id="rId43"/>
    <p:sldLayoutId id="2147484045" r:id="rId44"/>
    <p:sldLayoutId id="2147484046" r:id="rId45"/>
    <p:sldLayoutId id="2147484049" r:id="rId46"/>
    <p:sldLayoutId id="2147484050" r:id="rId47"/>
  </p:sldLayoutIdLst>
  <p:hf hdr="0" ftr="0" dt="0"/>
  <p:txStyles>
    <p:titleStyle>
      <a:lvl1pPr algn="l" defTabSz="914318" rtl="0" eaLnBrk="1" latinLnBrk="0" hangingPunct="1">
        <a:lnSpc>
          <a:spcPct val="80000"/>
        </a:lnSpc>
        <a:spcBef>
          <a:spcPct val="0"/>
        </a:spcBef>
        <a:buNone/>
        <a:defRPr sz="4400" kern="1200" spc="-151" baseline="0">
          <a:solidFill>
            <a:schemeClr val="tx1"/>
          </a:solidFill>
          <a:latin typeface="+mj-lt"/>
          <a:ea typeface="+mj-ea"/>
          <a:cs typeface="+mj-cs"/>
        </a:defRPr>
      </a:lvl1pPr>
    </p:titleStyle>
    <p:bodyStyle>
      <a:lvl1pPr marL="0" indent="0" algn="l" defTabSz="914318" rtl="0" eaLnBrk="1" latinLnBrk="0" hangingPunct="1">
        <a:lnSpc>
          <a:spcPct val="120000"/>
        </a:lnSpc>
        <a:spcBef>
          <a:spcPts val="1000"/>
        </a:spcBef>
        <a:buFont typeface="Arial" panose="020B0604020202020204" pitchFamily="34" charset="0"/>
        <a:buNone/>
        <a:defRPr sz="2800" kern="1200">
          <a:solidFill>
            <a:schemeClr val="tx1"/>
          </a:solidFill>
          <a:latin typeface="+mn-lt"/>
          <a:ea typeface="+mn-ea"/>
          <a:cs typeface="+mn-cs"/>
        </a:defRPr>
      </a:lvl1pPr>
      <a:lvl2pPr marL="0" indent="0" algn="l" defTabSz="914318" rtl="0" eaLnBrk="1" latinLnBrk="0" hangingPunct="1">
        <a:lnSpc>
          <a:spcPct val="120000"/>
        </a:lnSpc>
        <a:spcBef>
          <a:spcPts val="499"/>
        </a:spcBef>
        <a:buFont typeface="Arial" panose="020B0604020202020204" pitchFamily="34" charset="0"/>
        <a:buNone/>
        <a:defRPr sz="1800" kern="1200">
          <a:solidFill>
            <a:schemeClr val="tx1"/>
          </a:solidFill>
          <a:latin typeface="+mn-lt"/>
          <a:ea typeface="+mn-ea"/>
          <a:cs typeface="+mn-cs"/>
        </a:defRPr>
      </a:lvl2pPr>
      <a:lvl3pPr marL="0" indent="0" algn="l"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28" pos="624" userDrawn="1">
          <p15:clr>
            <a:srgbClr val="F26B43"/>
          </p15:clr>
        </p15:guide>
        <p15:guide id="29" pos="7320" userDrawn="1">
          <p15:clr>
            <a:srgbClr val="F26B43"/>
          </p15:clr>
        </p15:guide>
        <p15:guide id="48" pos="1176" userDrawn="1">
          <p15:clr>
            <a:srgbClr val="F26B43"/>
          </p15:clr>
        </p15:guide>
        <p15:guide id="51" orient="horz" pos="74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6.sv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9.xml"/><Relationship Id="rId5" Type="http://schemas.openxmlformats.org/officeDocument/2006/relationships/image" Target="../media/image20.sv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sv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41D427F6-5DAB-4564-96DC-2A4E9E8E0593}"/>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7909" b="7909"/>
          <a:stretch/>
        </p:blipFill>
        <p:spPr>
          <a:xfrm>
            <a:off x="0" y="0"/>
            <a:ext cx="12192000" cy="6858000"/>
          </a:xfrm>
        </p:spPr>
      </p:pic>
      <p:sp>
        <p:nvSpPr>
          <p:cNvPr id="2" name="Slide Number Placeholder 1"/>
          <p:cNvSpPr>
            <a:spLocks noGrp="1"/>
          </p:cNvSpPr>
          <p:nvPr>
            <p:ph type="sldNum" sz="quarter" idx="10"/>
          </p:nvPr>
        </p:nvSpPr>
        <p:spPr/>
        <p:txBody>
          <a:bodyPr/>
          <a:lstStyle/>
          <a:p>
            <a:fld id="{D8D877B3-D348-4611-9BDB-C5374591D951}" type="slidenum">
              <a:rPr lang="en-US" smtClean="0"/>
              <a:pPr/>
              <a:t>1</a:t>
            </a:fld>
            <a:endParaRPr lang="en-US" dirty="0"/>
          </a:p>
        </p:txBody>
      </p:sp>
      <p:cxnSp>
        <p:nvCxnSpPr>
          <p:cNvPr id="5" name="Straight Connector 4"/>
          <p:cNvCxnSpPr/>
          <p:nvPr/>
        </p:nvCxnSpPr>
        <p:spPr>
          <a:xfrm>
            <a:off x="98548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68887" y="3262747"/>
            <a:ext cx="0" cy="344978"/>
          </a:xfrm>
          <a:prstGeom prst="line">
            <a:avLst/>
          </a:prstGeom>
          <a:ln w="25400">
            <a:solidFill>
              <a:srgbClr val="F2692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6593" y="3262747"/>
            <a:ext cx="0" cy="344978"/>
          </a:xfrm>
          <a:prstGeom prst="line">
            <a:avLst/>
          </a:prstGeom>
          <a:ln w="25400">
            <a:solidFill>
              <a:srgbClr val="F2692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67976" y="1242238"/>
            <a:ext cx="9607674" cy="1255728"/>
          </a:xfrm>
          <a:prstGeom prst="rect">
            <a:avLst/>
          </a:prstGeom>
          <a:noFill/>
        </p:spPr>
        <p:txBody>
          <a:bodyPr wrap="square" lIns="0" rIns="0" rtlCol="0">
            <a:spAutoFit/>
          </a:bodyPr>
          <a:lstStyle/>
          <a:p>
            <a:pPr>
              <a:lnSpc>
                <a:spcPct val="70000"/>
              </a:lnSpc>
            </a:pPr>
            <a:r>
              <a:rPr lang="en-US" sz="5400" dirty="0">
                <a:solidFill>
                  <a:schemeClr val="bg1"/>
                </a:solidFill>
                <a:latin typeface="Industry Black" panose="00000900000000000000" pitchFamily="50" charset="0"/>
              </a:rPr>
              <a:t>COLUMBIA RIVER</a:t>
            </a:r>
          </a:p>
          <a:p>
            <a:pPr>
              <a:lnSpc>
                <a:spcPct val="70000"/>
              </a:lnSpc>
            </a:pPr>
            <a:r>
              <a:rPr lang="en-US" sz="5400" dirty="0">
                <a:solidFill>
                  <a:schemeClr val="bg1"/>
                </a:solidFill>
                <a:latin typeface="Industry Black" panose="00000900000000000000" pitchFamily="50" charset="0"/>
              </a:rPr>
              <a:t>GORGE NSA</a:t>
            </a:r>
          </a:p>
        </p:txBody>
      </p:sp>
      <p:sp>
        <p:nvSpPr>
          <p:cNvPr id="10" name="TextBox 9">
            <a:extLst>
              <a:ext uri="{FF2B5EF4-FFF2-40B4-BE49-F238E27FC236}">
                <a16:creationId xmlns:a16="http://schemas.microsoft.com/office/drawing/2014/main" id="{9EE0F57A-BC36-49EE-8AEC-EAB73132332C}"/>
              </a:ext>
            </a:extLst>
          </p:cNvPr>
          <p:cNvSpPr txBox="1"/>
          <p:nvPr/>
        </p:nvSpPr>
        <p:spPr>
          <a:xfrm>
            <a:off x="949968" y="2497966"/>
            <a:ext cx="2416761" cy="320152"/>
          </a:xfrm>
          <a:prstGeom prst="rect">
            <a:avLst/>
          </a:prstGeom>
          <a:noFill/>
        </p:spPr>
        <p:txBody>
          <a:bodyPr wrap="square" lIns="0" rIns="0" rtlCol="0">
            <a:spAutoFit/>
          </a:bodyPr>
          <a:lstStyle/>
          <a:p>
            <a:pPr>
              <a:lnSpc>
                <a:spcPct val="70000"/>
              </a:lnSpc>
            </a:pPr>
            <a:r>
              <a:rPr lang="en-US" sz="2000" dirty="0">
                <a:solidFill>
                  <a:schemeClr val="bg1"/>
                </a:solidFill>
              </a:rPr>
              <a:t>Resort Market Case</a:t>
            </a:r>
          </a:p>
        </p:txBody>
      </p:sp>
    </p:spTree>
    <p:extLst>
      <p:ext uri="{BB962C8B-B14F-4D97-AF65-F5344CB8AC3E}">
        <p14:creationId xmlns:p14="http://schemas.microsoft.com/office/powerpoint/2010/main" val="1680353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BD6"/>
        </a:solidFill>
        <a:effectLst/>
      </p:bgPr>
    </p:bg>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FD364B9D-6CF2-4FEF-B69F-225CBA7E9364}"/>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4568672" y="11622"/>
            <a:ext cx="7620752" cy="6834756"/>
          </a:xfrm>
          <a:prstGeom prst="rect">
            <a:avLst/>
          </a:prstGeom>
        </p:spPr>
      </p:pic>
      <p:sp>
        <p:nvSpPr>
          <p:cNvPr id="3" name="Title 2"/>
          <p:cNvSpPr>
            <a:spLocks noGrp="1"/>
          </p:cNvSpPr>
          <p:nvPr>
            <p:ph type="title"/>
          </p:nvPr>
        </p:nvSpPr>
        <p:spPr>
          <a:xfrm>
            <a:off x="1063733" y="349682"/>
            <a:ext cx="2576112" cy="1164794"/>
          </a:xfrm>
        </p:spPr>
        <p:txBody>
          <a:bodyPr/>
          <a:lstStyle/>
          <a:p>
            <a:r>
              <a:rPr lang="en-US" dirty="0">
                <a:solidFill>
                  <a:schemeClr val="bg1"/>
                </a:solidFill>
              </a:rPr>
              <a:t>REGIONAL</a:t>
            </a:r>
            <a:br>
              <a:rPr lang="en-US" dirty="0">
                <a:solidFill>
                  <a:schemeClr val="bg1"/>
                </a:solidFill>
              </a:rPr>
            </a:br>
            <a:r>
              <a:rPr lang="en-US" dirty="0">
                <a:solidFill>
                  <a:schemeClr val="bg1"/>
                </a:solidFill>
              </a:rPr>
              <a:t>CONTEXT</a:t>
            </a:r>
          </a:p>
        </p:txBody>
      </p:sp>
      <p:sp>
        <p:nvSpPr>
          <p:cNvPr id="201" name="TextBox 200">
            <a:extLst>
              <a:ext uri="{FF2B5EF4-FFF2-40B4-BE49-F238E27FC236}">
                <a16:creationId xmlns:a16="http://schemas.microsoft.com/office/drawing/2014/main" id="{E88C9C5D-8F6C-4881-8E8D-A78D11A984EE}"/>
              </a:ext>
            </a:extLst>
          </p:cNvPr>
          <p:cNvSpPr txBox="1"/>
          <p:nvPr/>
        </p:nvSpPr>
        <p:spPr>
          <a:xfrm>
            <a:off x="8664593" y="5651472"/>
            <a:ext cx="291747" cy="246221"/>
          </a:xfrm>
          <a:prstGeom prst="rect">
            <a:avLst/>
          </a:prstGeom>
          <a:noFill/>
        </p:spPr>
        <p:txBody>
          <a:bodyPr wrap="none" lIns="0" rIns="0" rtlCol="0">
            <a:spAutoFit/>
          </a:bodyPr>
          <a:lstStyle/>
          <a:p>
            <a:pPr algn="just"/>
            <a:r>
              <a:rPr lang="en-US" sz="1000" b="1" dirty="0">
                <a:solidFill>
                  <a:schemeClr val="tx1">
                    <a:lumMod val="90000"/>
                    <a:lumOff val="10000"/>
                  </a:schemeClr>
                </a:solidFill>
                <a:latin typeface="+mj-lt"/>
                <a:ea typeface="Source Sans Pro Semibold" charset="0"/>
                <a:cs typeface="Source Sans Pro Semibold" charset="0"/>
              </a:rPr>
              <a:t>PDX</a:t>
            </a:r>
          </a:p>
        </p:txBody>
      </p:sp>
      <p:pic>
        <p:nvPicPr>
          <p:cNvPr id="4" name="Picture 3" descr="A picture containing text, sign, clipart, vector graphics&#10;&#10;Description automatically generated">
            <a:extLst>
              <a:ext uri="{FF2B5EF4-FFF2-40B4-BE49-F238E27FC236}">
                <a16:creationId xmlns:a16="http://schemas.microsoft.com/office/drawing/2014/main" id="{4B23A2F4-6E2D-423B-95AB-5F92832A81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2007" y="3223254"/>
            <a:ext cx="246220" cy="246220"/>
          </a:xfrm>
          <a:prstGeom prst="rect">
            <a:avLst/>
          </a:prstGeom>
        </p:spPr>
      </p:pic>
      <p:pic>
        <p:nvPicPr>
          <p:cNvPr id="6" name="Picture 5" descr="A picture containing text, sign, vector graphics&#10;&#10;Description automatically generated">
            <a:extLst>
              <a:ext uri="{FF2B5EF4-FFF2-40B4-BE49-F238E27FC236}">
                <a16:creationId xmlns:a16="http://schemas.microsoft.com/office/drawing/2014/main" id="{616A87D0-C34B-4109-A1AC-411B5EED23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19177" y="4632642"/>
            <a:ext cx="246222" cy="246222"/>
          </a:xfrm>
          <a:prstGeom prst="rect">
            <a:avLst/>
          </a:prstGeom>
        </p:spPr>
      </p:pic>
      <p:pic>
        <p:nvPicPr>
          <p:cNvPr id="8" name="Graphic 7">
            <a:extLst>
              <a:ext uri="{FF2B5EF4-FFF2-40B4-BE49-F238E27FC236}">
                <a16:creationId xmlns:a16="http://schemas.microsoft.com/office/drawing/2014/main" id="{5D74EE63-CE1E-4CFA-AC39-36159E3D063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78260" y="4307784"/>
            <a:ext cx="339276" cy="483469"/>
          </a:xfrm>
          <a:prstGeom prst="rect">
            <a:avLst/>
          </a:prstGeom>
        </p:spPr>
      </p:pic>
      <p:pic>
        <p:nvPicPr>
          <p:cNvPr id="10" name="Graphic 9">
            <a:extLst>
              <a:ext uri="{FF2B5EF4-FFF2-40B4-BE49-F238E27FC236}">
                <a16:creationId xmlns:a16="http://schemas.microsoft.com/office/drawing/2014/main" id="{A745F71D-9389-460E-B484-10B792E41A3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638227" y="5111275"/>
            <a:ext cx="344481" cy="535619"/>
          </a:xfrm>
          <a:prstGeom prst="rect">
            <a:avLst/>
          </a:prstGeom>
        </p:spPr>
      </p:pic>
      <p:pic>
        <p:nvPicPr>
          <p:cNvPr id="17" name="Graphic 16">
            <a:extLst>
              <a:ext uri="{FF2B5EF4-FFF2-40B4-BE49-F238E27FC236}">
                <a16:creationId xmlns:a16="http://schemas.microsoft.com/office/drawing/2014/main" id="{8E63F713-7E68-48B8-B53D-6557A64ECCC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221816" y="2358602"/>
            <a:ext cx="1810581" cy="804702"/>
          </a:xfrm>
          <a:prstGeom prst="rect">
            <a:avLst/>
          </a:prstGeom>
        </p:spPr>
      </p:pic>
      <p:sp>
        <p:nvSpPr>
          <p:cNvPr id="22" name="TextBox 21">
            <a:extLst>
              <a:ext uri="{FF2B5EF4-FFF2-40B4-BE49-F238E27FC236}">
                <a16:creationId xmlns:a16="http://schemas.microsoft.com/office/drawing/2014/main" id="{41774AB7-AECD-4794-8A74-66F8DFA30E4D}"/>
              </a:ext>
            </a:extLst>
          </p:cNvPr>
          <p:cNvSpPr txBox="1"/>
          <p:nvPr/>
        </p:nvSpPr>
        <p:spPr>
          <a:xfrm>
            <a:off x="8505581" y="4355643"/>
            <a:ext cx="1343241" cy="276999"/>
          </a:xfrm>
          <a:prstGeom prst="rect">
            <a:avLst/>
          </a:prstGeom>
          <a:noFill/>
        </p:spPr>
        <p:txBody>
          <a:bodyPr wrap="square">
            <a:spAutoFit/>
          </a:bodyPr>
          <a:lstStyle/>
          <a:p>
            <a:pPr algn="ctr"/>
            <a:r>
              <a:rPr lang="en-US" sz="1200" dirty="0">
                <a:latin typeface="Industry Black" panose="00000900000000000000" pitchFamily="50" charset="0"/>
              </a:rPr>
              <a:t>Mt. St. Helens</a:t>
            </a:r>
          </a:p>
        </p:txBody>
      </p:sp>
      <p:pic>
        <p:nvPicPr>
          <p:cNvPr id="23" name="Graphic 22">
            <a:extLst>
              <a:ext uri="{FF2B5EF4-FFF2-40B4-BE49-F238E27FC236}">
                <a16:creationId xmlns:a16="http://schemas.microsoft.com/office/drawing/2014/main" id="{04CDB90D-B636-4C38-A4D8-60DF75AA15A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274021" y="4949864"/>
            <a:ext cx="1299828" cy="577701"/>
          </a:xfrm>
          <a:prstGeom prst="rect">
            <a:avLst/>
          </a:prstGeom>
        </p:spPr>
      </p:pic>
      <p:sp>
        <p:nvSpPr>
          <p:cNvPr id="24" name="TextBox 23">
            <a:extLst>
              <a:ext uri="{FF2B5EF4-FFF2-40B4-BE49-F238E27FC236}">
                <a16:creationId xmlns:a16="http://schemas.microsoft.com/office/drawing/2014/main" id="{D93994B7-C079-4B78-84C7-B0BE4655AAF9}"/>
              </a:ext>
            </a:extLst>
          </p:cNvPr>
          <p:cNvSpPr txBox="1"/>
          <p:nvPr/>
        </p:nvSpPr>
        <p:spPr>
          <a:xfrm>
            <a:off x="9219986" y="5513877"/>
            <a:ext cx="1343241" cy="276999"/>
          </a:xfrm>
          <a:prstGeom prst="rect">
            <a:avLst/>
          </a:prstGeom>
          <a:noFill/>
        </p:spPr>
        <p:txBody>
          <a:bodyPr wrap="square">
            <a:spAutoFit/>
          </a:bodyPr>
          <a:lstStyle/>
          <a:p>
            <a:pPr algn="ctr"/>
            <a:r>
              <a:rPr lang="en-US" sz="1200" dirty="0">
                <a:latin typeface="Industry Black" panose="00000900000000000000" pitchFamily="50" charset="0"/>
              </a:rPr>
              <a:t>Mt. Hood</a:t>
            </a:r>
          </a:p>
        </p:txBody>
      </p:sp>
      <p:pic>
        <p:nvPicPr>
          <p:cNvPr id="7" name="Graphic 6">
            <a:extLst>
              <a:ext uri="{FF2B5EF4-FFF2-40B4-BE49-F238E27FC236}">
                <a16:creationId xmlns:a16="http://schemas.microsoft.com/office/drawing/2014/main" id="{41093E45-0A6B-40ED-80AF-53202E5371D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602947" y="3593784"/>
            <a:ext cx="1237739" cy="757546"/>
          </a:xfrm>
          <a:prstGeom prst="rect">
            <a:avLst/>
          </a:prstGeom>
        </p:spPr>
      </p:pic>
      <p:sp>
        <p:nvSpPr>
          <p:cNvPr id="27" name="TextBox 26">
            <a:extLst>
              <a:ext uri="{FF2B5EF4-FFF2-40B4-BE49-F238E27FC236}">
                <a16:creationId xmlns:a16="http://schemas.microsoft.com/office/drawing/2014/main" id="{23C2C374-8E8E-490C-9361-9089ABD51669}"/>
              </a:ext>
            </a:extLst>
          </p:cNvPr>
          <p:cNvSpPr txBox="1"/>
          <p:nvPr/>
        </p:nvSpPr>
        <p:spPr>
          <a:xfrm>
            <a:off x="9483130" y="3170740"/>
            <a:ext cx="1064078" cy="276999"/>
          </a:xfrm>
          <a:prstGeom prst="rect">
            <a:avLst/>
          </a:prstGeom>
          <a:noFill/>
        </p:spPr>
        <p:txBody>
          <a:bodyPr wrap="square">
            <a:spAutoFit/>
          </a:bodyPr>
          <a:lstStyle/>
          <a:p>
            <a:pPr algn="ctr"/>
            <a:r>
              <a:rPr lang="en-US" sz="1200" dirty="0">
                <a:latin typeface="Industry Black" panose="00000900000000000000" pitchFamily="50" charset="0"/>
              </a:rPr>
              <a:t>Mt. Rainier</a:t>
            </a:r>
          </a:p>
        </p:txBody>
      </p:sp>
      <p:sp>
        <p:nvSpPr>
          <p:cNvPr id="29" name="TextBox 28">
            <a:extLst>
              <a:ext uri="{FF2B5EF4-FFF2-40B4-BE49-F238E27FC236}">
                <a16:creationId xmlns:a16="http://schemas.microsoft.com/office/drawing/2014/main" id="{7EC86DBE-6D46-4151-A220-8FF1AEE0B4E8}"/>
              </a:ext>
            </a:extLst>
          </p:cNvPr>
          <p:cNvSpPr txBox="1"/>
          <p:nvPr/>
        </p:nvSpPr>
        <p:spPr>
          <a:xfrm>
            <a:off x="991835" y="2341424"/>
            <a:ext cx="5059570" cy="923330"/>
          </a:xfrm>
          <a:prstGeom prst="rect">
            <a:avLst/>
          </a:prstGeom>
          <a:noFill/>
        </p:spPr>
        <p:txBody>
          <a:bodyPr wrap="square">
            <a:spAutoFit/>
          </a:bodyPr>
          <a:lstStyle/>
          <a:p>
            <a:r>
              <a:rPr lang="en-US" dirty="0">
                <a:solidFill>
                  <a:schemeClr val="bg1"/>
                </a:solidFill>
                <a:latin typeface="Industry Black" panose="00000900000000000000" pitchFamily="50" charset="0"/>
              </a:rPr>
              <a:t>3.5 hours</a:t>
            </a:r>
            <a:r>
              <a:rPr lang="en-US" dirty="0">
                <a:solidFill>
                  <a:schemeClr val="bg1"/>
                </a:solidFill>
              </a:rPr>
              <a:t> from Seattle Metro</a:t>
            </a:r>
          </a:p>
          <a:p>
            <a:endParaRPr lang="en-US" dirty="0">
              <a:solidFill>
                <a:schemeClr val="bg1"/>
              </a:solidFill>
            </a:endParaRPr>
          </a:p>
          <a:p>
            <a:r>
              <a:rPr lang="en-US" dirty="0">
                <a:solidFill>
                  <a:schemeClr val="bg1"/>
                </a:solidFill>
                <a:latin typeface="Industry Black" panose="00000900000000000000" pitchFamily="50" charset="0"/>
              </a:rPr>
              <a:t>45 minutes</a:t>
            </a:r>
            <a:r>
              <a:rPr lang="en-US" dirty="0">
                <a:solidFill>
                  <a:schemeClr val="bg1"/>
                </a:solidFill>
              </a:rPr>
              <a:t> from Portland Metro/PDX</a:t>
            </a:r>
          </a:p>
        </p:txBody>
      </p:sp>
      <p:pic>
        <p:nvPicPr>
          <p:cNvPr id="16" name="Graphic 15">
            <a:extLst>
              <a:ext uri="{FF2B5EF4-FFF2-40B4-BE49-F238E27FC236}">
                <a16:creationId xmlns:a16="http://schemas.microsoft.com/office/drawing/2014/main" id="{A10511A1-893B-498D-A30D-BA6682764A1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32868" y="1392503"/>
            <a:ext cx="344481" cy="535619"/>
          </a:xfrm>
          <a:prstGeom prst="rect">
            <a:avLst/>
          </a:prstGeom>
        </p:spPr>
      </p:pic>
      <p:sp>
        <p:nvSpPr>
          <p:cNvPr id="18" name="TextBox 17">
            <a:extLst>
              <a:ext uri="{FF2B5EF4-FFF2-40B4-BE49-F238E27FC236}">
                <a16:creationId xmlns:a16="http://schemas.microsoft.com/office/drawing/2014/main" id="{D2C14C4D-BDBF-45E3-BC30-8CD3BB633A3E}"/>
              </a:ext>
            </a:extLst>
          </p:cNvPr>
          <p:cNvSpPr txBox="1"/>
          <p:nvPr/>
        </p:nvSpPr>
        <p:spPr>
          <a:xfrm>
            <a:off x="9375115" y="4755753"/>
            <a:ext cx="1343241" cy="276999"/>
          </a:xfrm>
          <a:prstGeom prst="rect">
            <a:avLst/>
          </a:prstGeom>
          <a:noFill/>
        </p:spPr>
        <p:txBody>
          <a:bodyPr wrap="square">
            <a:spAutoFit/>
          </a:bodyPr>
          <a:lstStyle/>
          <a:p>
            <a:pPr algn="ctr"/>
            <a:r>
              <a:rPr lang="en-US" sz="1200" dirty="0">
                <a:latin typeface="Industry Black" panose="00000900000000000000" pitchFamily="50" charset="0"/>
              </a:rPr>
              <a:t>The Gorge</a:t>
            </a:r>
          </a:p>
        </p:txBody>
      </p:sp>
    </p:spTree>
    <p:extLst>
      <p:ext uri="{BB962C8B-B14F-4D97-AF65-F5344CB8AC3E}">
        <p14:creationId xmlns:p14="http://schemas.microsoft.com/office/powerpoint/2010/main" val="1099387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3733" y="349682"/>
            <a:ext cx="2266950" cy="2412568"/>
          </a:xfrm>
        </p:spPr>
        <p:txBody>
          <a:bodyPr/>
          <a:lstStyle/>
          <a:p>
            <a:r>
              <a:rPr lang="en-US" dirty="0">
                <a:solidFill>
                  <a:schemeClr val="tx1">
                    <a:lumMod val="90000"/>
                    <a:lumOff val="10000"/>
                  </a:schemeClr>
                </a:solidFill>
              </a:rPr>
              <a:t>GORGE AREA TOURISM </a:t>
            </a:r>
            <a:r>
              <a:rPr lang="en-US" sz="2000" dirty="0">
                <a:solidFill>
                  <a:schemeClr val="tx1">
                    <a:lumMod val="90000"/>
                    <a:lumOff val="10000"/>
                  </a:schemeClr>
                </a:solidFill>
                <a:latin typeface="+mn-lt"/>
              </a:rPr>
              <a:t>Quick Facts</a:t>
            </a:r>
          </a:p>
        </p:txBody>
      </p:sp>
      <p:graphicFrame>
        <p:nvGraphicFramePr>
          <p:cNvPr id="8" name="Chart 7">
            <a:extLst>
              <a:ext uri="{FF2B5EF4-FFF2-40B4-BE49-F238E27FC236}">
                <a16:creationId xmlns:a16="http://schemas.microsoft.com/office/drawing/2014/main" id="{D16DDE60-4BC3-4CD2-894F-6CD9AE1F7425}"/>
              </a:ext>
            </a:extLst>
          </p:cNvPr>
          <p:cNvGraphicFramePr/>
          <p:nvPr>
            <p:extLst>
              <p:ext uri="{D42A27DB-BD31-4B8C-83A1-F6EECF244321}">
                <p14:modId xmlns:p14="http://schemas.microsoft.com/office/powerpoint/2010/main" val="1288699905"/>
              </p:ext>
            </p:extLst>
          </p:nvPr>
        </p:nvGraphicFramePr>
        <p:xfrm>
          <a:off x="5307106" y="558590"/>
          <a:ext cx="6522573"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0C6A8B06-BEC5-4F42-8AE2-96D7DE1582E0}"/>
              </a:ext>
            </a:extLst>
          </p:cNvPr>
          <p:cNvSpPr txBox="1"/>
          <p:nvPr/>
        </p:nvSpPr>
        <p:spPr>
          <a:xfrm>
            <a:off x="2389230" y="3510903"/>
            <a:ext cx="2492949" cy="646331"/>
          </a:xfrm>
          <a:prstGeom prst="rect">
            <a:avLst/>
          </a:prstGeom>
          <a:noFill/>
        </p:spPr>
        <p:txBody>
          <a:bodyPr wrap="square">
            <a:spAutoFit/>
          </a:bodyPr>
          <a:lstStyle/>
          <a:p>
            <a:r>
              <a:rPr lang="en-US" dirty="0"/>
              <a:t>annual overnight trips</a:t>
            </a:r>
          </a:p>
        </p:txBody>
      </p:sp>
      <p:pic>
        <p:nvPicPr>
          <p:cNvPr id="4" name="Graphic 3" descr="Highway scene with solid fill">
            <a:extLst>
              <a:ext uri="{FF2B5EF4-FFF2-40B4-BE49-F238E27FC236}">
                <a16:creationId xmlns:a16="http://schemas.microsoft.com/office/drawing/2014/main" id="{808C88B2-2437-4E60-A7CE-6EEE68116A7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82808" y="2914700"/>
            <a:ext cx="914400" cy="914400"/>
          </a:xfrm>
          <a:prstGeom prst="rect">
            <a:avLst/>
          </a:prstGeom>
        </p:spPr>
      </p:pic>
      <p:pic>
        <p:nvPicPr>
          <p:cNvPr id="6" name="Graphic 5" descr="Coins outline">
            <a:extLst>
              <a:ext uri="{FF2B5EF4-FFF2-40B4-BE49-F238E27FC236}">
                <a16:creationId xmlns:a16="http://schemas.microsoft.com/office/drawing/2014/main" id="{1B42EB59-0DCC-4CE9-959B-8234DCA2E8D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82808" y="4469267"/>
            <a:ext cx="914400" cy="914400"/>
          </a:xfrm>
          <a:prstGeom prst="rect">
            <a:avLst/>
          </a:prstGeom>
        </p:spPr>
      </p:pic>
      <p:sp>
        <p:nvSpPr>
          <p:cNvPr id="7" name="TextBox 6">
            <a:extLst>
              <a:ext uri="{FF2B5EF4-FFF2-40B4-BE49-F238E27FC236}">
                <a16:creationId xmlns:a16="http://schemas.microsoft.com/office/drawing/2014/main" id="{389D3398-3B73-4064-B8F2-1832AAA9F429}"/>
              </a:ext>
            </a:extLst>
          </p:cNvPr>
          <p:cNvSpPr txBox="1"/>
          <p:nvPr/>
        </p:nvSpPr>
        <p:spPr>
          <a:xfrm>
            <a:off x="2389230" y="3079512"/>
            <a:ext cx="2157963" cy="584775"/>
          </a:xfrm>
          <a:prstGeom prst="rect">
            <a:avLst/>
          </a:prstGeom>
          <a:noFill/>
        </p:spPr>
        <p:txBody>
          <a:bodyPr wrap="none" rtlCol="0">
            <a:spAutoFit/>
          </a:bodyPr>
          <a:lstStyle/>
          <a:p>
            <a:r>
              <a:rPr lang="en-US" sz="3200" dirty="0">
                <a:solidFill>
                  <a:srgbClr val="004E7F"/>
                </a:solidFill>
                <a:latin typeface="Industry Black" panose="00000900000000000000" pitchFamily="50" charset="0"/>
              </a:rPr>
              <a:t>3.3 million</a:t>
            </a:r>
            <a:endParaRPr lang="en-US" sz="3200" dirty="0">
              <a:solidFill>
                <a:srgbClr val="004E7F"/>
              </a:solidFill>
            </a:endParaRPr>
          </a:p>
        </p:txBody>
      </p:sp>
      <p:sp>
        <p:nvSpPr>
          <p:cNvPr id="11" name="TextBox 10">
            <a:extLst>
              <a:ext uri="{FF2B5EF4-FFF2-40B4-BE49-F238E27FC236}">
                <a16:creationId xmlns:a16="http://schemas.microsoft.com/office/drawing/2014/main" id="{7A9F1394-34C1-401E-A205-BD110A1E0BA4}"/>
              </a:ext>
            </a:extLst>
          </p:cNvPr>
          <p:cNvSpPr txBox="1"/>
          <p:nvPr/>
        </p:nvSpPr>
        <p:spPr>
          <a:xfrm>
            <a:off x="2389229" y="5094190"/>
            <a:ext cx="3070277" cy="1200329"/>
          </a:xfrm>
          <a:prstGeom prst="rect">
            <a:avLst/>
          </a:prstGeom>
          <a:noFill/>
        </p:spPr>
        <p:txBody>
          <a:bodyPr wrap="square">
            <a:spAutoFit/>
          </a:bodyPr>
          <a:lstStyle/>
          <a:p>
            <a:r>
              <a:rPr lang="en-US" dirty="0"/>
              <a:t>in annual spending </a:t>
            </a:r>
          </a:p>
          <a:p>
            <a:r>
              <a:rPr lang="en-US" dirty="0"/>
              <a:t>	</a:t>
            </a:r>
          </a:p>
          <a:p>
            <a:pPr>
              <a:tabLst>
                <a:tab pos="398463" algn="l"/>
              </a:tabLst>
            </a:pPr>
            <a:r>
              <a:rPr lang="en-US" dirty="0"/>
              <a:t>	</a:t>
            </a:r>
            <a:r>
              <a:rPr lang="en-US" dirty="0">
                <a:solidFill>
                  <a:schemeClr val="tx1">
                    <a:lumMod val="75000"/>
                    <a:lumOff val="25000"/>
                  </a:schemeClr>
                </a:solidFill>
              </a:rPr>
              <a:t>With</a:t>
            </a:r>
            <a:r>
              <a:rPr lang="en-US" dirty="0">
                <a:solidFill>
                  <a:schemeClr val="tx1">
                    <a:lumMod val="75000"/>
                    <a:lumOff val="25000"/>
                  </a:schemeClr>
                </a:solidFill>
                <a:latin typeface="Industry Black" panose="00000900000000000000" charset="0"/>
              </a:rPr>
              <a:t> $206 million 	</a:t>
            </a:r>
            <a:r>
              <a:rPr lang="en-US" dirty="0">
                <a:solidFill>
                  <a:schemeClr val="tx1">
                    <a:lumMod val="75000"/>
                    <a:lumOff val="25000"/>
                  </a:schemeClr>
                </a:solidFill>
              </a:rPr>
              <a:t>on lodging</a:t>
            </a:r>
          </a:p>
        </p:txBody>
      </p:sp>
      <p:sp>
        <p:nvSpPr>
          <p:cNvPr id="12" name="TextBox 11">
            <a:extLst>
              <a:ext uri="{FF2B5EF4-FFF2-40B4-BE49-F238E27FC236}">
                <a16:creationId xmlns:a16="http://schemas.microsoft.com/office/drawing/2014/main" id="{46F43065-F04F-4204-959E-5F55D1FB23E1}"/>
              </a:ext>
            </a:extLst>
          </p:cNvPr>
          <p:cNvSpPr txBox="1"/>
          <p:nvPr/>
        </p:nvSpPr>
        <p:spPr>
          <a:xfrm>
            <a:off x="2389230" y="4607189"/>
            <a:ext cx="2576346" cy="584775"/>
          </a:xfrm>
          <a:prstGeom prst="rect">
            <a:avLst/>
          </a:prstGeom>
          <a:noFill/>
        </p:spPr>
        <p:txBody>
          <a:bodyPr wrap="none" rtlCol="0">
            <a:spAutoFit/>
          </a:bodyPr>
          <a:lstStyle/>
          <a:p>
            <a:r>
              <a:rPr lang="en-US" sz="3200" dirty="0">
                <a:solidFill>
                  <a:srgbClr val="004E7F"/>
                </a:solidFill>
                <a:latin typeface="Industry Black" panose="00000900000000000000" pitchFamily="50" charset="0"/>
              </a:rPr>
              <a:t>$598 million</a:t>
            </a:r>
            <a:endParaRPr lang="en-US" sz="3200" dirty="0">
              <a:solidFill>
                <a:srgbClr val="004E7F"/>
              </a:solidFill>
            </a:endParaRPr>
          </a:p>
        </p:txBody>
      </p:sp>
    </p:spTree>
    <p:extLst>
      <p:ext uri="{BB962C8B-B14F-4D97-AF65-F5344CB8AC3E}">
        <p14:creationId xmlns:p14="http://schemas.microsoft.com/office/powerpoint/2010/main" val="604373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1142" y="185997"/>
            <a:ext cx="4938657" cy="947175"/>
          </a:xfrm>
        </p:spPr>
        <p:txBody>
          <a:bodyPr/>
          <a:lstStyle/>
          <a:p>
            <a:r>
              <a:rPr lang="en-US" dirty="0">
                <a:solidFill>
                  <a:schemeClr val="tx1">
                    <a:lumMod val="90000"/>
                    <a:lumOff val="10000"/>
                  </a:schemeClr>
                </a:solidFill>
              </a:rPr>
              <a:t>VISITOR / TRIP PROFILE</a:t>
            </a:r>
          </a:p>
        </p:txBody>
      </p:sp>
      <p:sp>
        <p:nvSpPr>
          <p:cNvPr id="35" name="Rectangle 34">
            <a:extLst>
              <a:ext uri="{FF2B5EF4-FFF2-40B4-BE49-F238E27FC236}">
                <a16:creationId xmlns:a16="http://schemas.microsoft.com/office/drawing/2014/main" id="{5B196A51-5DC4-4FCB-A3E5-21C71D3846B9}"/>
              </a:ext>
            </a:extLst>
          </p:cNvPr>
          <p:cNvSpPr/>
          <p:nvPr/>
        </p:nvSpPr>
        <p:spPr>
          <a:xfrm>
            <a:off x="990601" y="3156360"/>
            <a:ext cx="942974" cy="2954873"/>
          </a:xfrm>
          <a:prstGeom prst="rect">
            <a:avLst/>
          </a:prstGeom>
          <a:solidFill>
            <a:srgbClr val="00BBD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itle 3">
            <a:extLst>
              <a:ext uri="{FF2B5EF4-FFF2-40B4-BE49-F238E27FC236}">
                <a16:creationId xmlns:a16="http://schemas.microsoft.com/office/drawing/2014/main" id="{9A060582-6A22-4F2E-8945-C7D7ABBDD166}"/>
              </a:ext>
            </a:extLst>
          </p:cNvPr>
          <p:cNvSpPr txBox="1">
            <a:spLocks/>
          </p:cNvSpPr>
          <p:nvPr/>
        </p:nvSpPr>
        <p:spPr>
          <a:xfrm>
            <a:off x="1054945" y="3337481"/>
            <a:ext cx="894088" cy="847547"/>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1000" b="0" dirty="0">
                <a:solidFill>
                  <a:schemeClr val="bg1"/>
                </a:solidFill>
                <a:latin typeface="Montserrat" charset="0"/>
                <a:ea typeface="Montserrat" charset="0"/>
                <a:cs typeface="Montserrat" charset="0"/>
              </a:rPr>
              <a:t>Lodging</a:t>
            </a:r>
          </a:p>
        </p:txBody>
      </p:sp>
      <p:sp>
        <p:nvSpPr>
          <p:cNvPr id="38" name="Title 3">
            <a:extLst>
              <a:ext uri="{FF2B5EF4-FFF2-40B4-BE49-F238E27FC236}">
                <a16:creationId xmlns:a16="http://schemas.microsoft.com/office/drawing/2014/main" id="{566C293B-3394-4F56-BA14-D9DF5586A7DB}"/>
              </a:ext>
            </a:extLst>
          </p:cNvPr>
          <p:cNvSpPr txBox="1">
            <a:spLocks/>
          </p:cNvSpPr>
          <p:nvPr/>
        </p:nvSpPr>
        <p:spPr>
          <a:xfrm>
            <a:off x="1021492" y="5760627"/>
            <a:ext cx="1450301" cy="513840"/>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2200" dirty="0">
                <a:solidFill>
                  <a:schemeClr val="bg1"/>
                </a:solidFill>
                <a:latin typeface="+mj-lt"/>
              </a:rPr>
              <a:t>$54</a:t>
            </a:r>
          </a:p>
        </p:txBody>
      </p:sp>
      <p:sp>
        <p:nvSpPr>
          <p:cNvPr id="39" name="Rectangle 38">
            <a:extLst>
              <a:ext uri="{FF2B5EF4-FFF2-40B4-BE49-F238E27FC236}">
                <a16:creationId xmlns:a16="http://schemas.microsoft.com/office/drawing/2014/main" id="{96AAB5E2-FF26-49B0-880C-F92C480C6BB1}"/>
              </a:ext>
            </a:extLst>
          </p:cNvPr>
          <p:cNvSpPr/>
          <p:nvPr/>
        </p:nvSpPr>
        <p:spPr>
          <a:xfrm>
            <a:off x="2001573" y="3769401"/>
            <a:ext cx="863535" cy="2341832"/>
          </a:xfrm>
          <a:prstGeom prst="rect">
            <a:avLst/>
          </a:prstGeom>
          <a:solidFill>
            <a:srgbClr val="00BBD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itle 3">
            <a:extLst>
              <a:ext uri="{FF2B5EF4-FFF2-40B4-BE49-F238E27FC236}">
                <a16:creationId xmlns:a16="http://schemas.microsoft.com/office/drawing/2014/main" id="{1FB24E42-47E3-4EFF-A4C4-2988E08FF076}"/>
              </a:ext>
            </a:extLst>
          </p:cNvPr>
          <p:cNvSpPr txBox="1">
            <a:spLocks/>
          </p:cNvSpPr>
          <p:nvPr/>
        </p:nvSpPr>
        <p:spPr>
          <a:xfrm>
            <a:off x="2001572" y="3917467"/>
            <a:ext cx="927879" cy="847547"/>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1000" b="0" dirty="0">
                <a:solidFill>
                  <a:schemeClr val="bg1"/>
                </a:solidFill>
                <a:latin typeface="Montserrat" charset="0"/>
                <a:ea typeface="Montserrat" charset="0"/>
                <a:cs typeface="Montserrat" charset="0"/>
              </a:rPr>
              <a:t>Restaurant</a:t>
            </a:r>
          </a:p>
          <a:p>
            <a:pPr>
              <a:lnSpc>
                <a:spcPct val="80000"/>
              </a:lnSpc>
            </a:pPr>
            <a:r>
              <a:rPr lang="en-US" sz="1000" b="0" dirty="0">
                <a:solidFill>
                  <a:schemeClr val="bg1"/>
                </a:solidFill>
                <a:latin typeface="Montserrat" charset="0"/>
                <a:ea typeface="Montserrat" charset="0"/>
                <a:cs typeface="Montserrat" charset="0"/>
              </a:rPr>
              <a:t>Food &amp; </a:t>
            </a:r>
          </a:p>
          <a:p>
            <a:pPr>
              <a:lnSpc>
                <a:spcPct val="80000"/>
              </a:lnSpc>
            </a:pPr>
            <a:r>
              <a:rPr lang="en-US" sz="1000" b="0" dirty="0">
                <a:solidFill>
                  <a:schemeClr val="bg1"/>
                </a:solidFill>
                <a:latin typeface="Montserrat" charset="0"/>
                <a:ea typeface="Montserrat" charset="0"/>
                <a:cs typeface="Montserrat" charset="0"/>
              </a:rPr>
              <a:t>Beverage</a:t>
            </a:r>
          </a:p>
        </p:txBody>
      </p:sp>
      <p:sp>
        <p:nvSpPr>
          <p:cNvPr id="42" name="Title 3">
            <a:extLst>
              <a:ext uri="{FF2B5EF4-FFF2-40B4-BE49-F238E27FC236}">
                <a16:creationId xmlns:a16="http://schemas.microsoft.com/office/drawing/2014/main" id="{13BD0194-6B38-4917-BB93-8573380BFCDD}"/>
              </a:ext>
            </a:extLst>
          </p:cNvPr>
          <p:cNvSpPr txBox="1">
            <a:spLocks/>
          </p:cNvSpPr>
          <p:nvPr/>
        </p:nvSpPr>
        <p:spPr>
          <a:xfrm>
            <a:off x="2032465" y="5760627"/>
            <a:ext cx="832644" cy="350605"/>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2200" dirty="0">
                <a:solidFill>
                  <a:schemeClr val="bg1"/>
                </a:solidFill>
                <a:latin typeface="+mj-lt"/>
              </a:rPr>
              <a:t>$34</a:t>
            </a:r>
          </a:p>
        </p:txBody>
      </p:sp>
      <p:sp>
        <p:nvSpPr>
          <p:cNvPr id="43" name="Rectangle 42">
            <a:extLst>
              <a:ext uri="{FF2B5EF4-FFF2-40B4-BE49-F238E27FC236}">
                <a16:creationId xmlns:a16="http://schemas.microsoft.com/office/drawing/2014/main" id="{1B809BCC-8813-4A86-8632-A8A7A0F69BC3}"/>
              </a:ext>
            </a:extLst>
          </p:cNvPr>
          <p:cNvSpPr/>
          <p:nvPr/>
        </p:nvSpPr>
        <p:spPr>
          <a:xfrm>
            <a:off x="2942631" y="4483080"/>
            <a:ext cx="1185806" cy="1628154"/>
          </a:xfrm>
          <a:prstGeom prst="rect">
            <a:avLst/>
          </a:prstGeom>
          <a:solidFill>
            <a:srgbClr val="00BBD6"/>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itle 3">
            <a:extLst>
              <a:ext uri="{FF2B5EF4-FFF2-40B4-BE49-F238E27FC236}">
                <a16:creationId xmlns:a16="http://schemas.microsoft.com/office/drawing/2014/main" id="{53129787-FCFE-48F9-9EC7-C976AAD24897}"/>
              </a:ext>
            </a:extLst>
          </p:cNvPr>
          <p:cNvSpPr txBox="1">
            <a:spLocks/>
          </p:cNvSpPr>
          <p:nvPr/>
        </p:nvSpPr>
        <p:spPr>
          <a:xfrm>
            <a:off x="2940651" y="4633796"/>
            <a:ext cx="1224034" cy="847547"/>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1100" b="0" dirty="0">
                <a:solidFill>
                  <a:schemeClr val="bg1"/>
                </a:solidFill>
                <a:latin typeface="Montserrat" charset="0"/>
                <a:ea typeface="Montserrat" charset="0"/>
                <a:cs typeface="Montserrat" charset="0"/>
              </a:rPr>
              <a:t>Transportation</a:t>
            </a:r>
          </a:p>
          <a:p>
            <a:pPr>
              <a:lnSpc>
                <a:spcPct val="80000"/>
              </a:lnSpc>
            </a:pPr>
            <a:r>
              <a:rPr lang="en-US" sz="1100" b="0" dirty="0">
                <a:solidFill>
                  <a:schemeClr val="bg1"/>
                </a:solidFill>
                <a:latin typeface="Montserrat" charset="0"/>
                <a:ea typeface="Montserrat" charset="0"/>
                <a:cs typeface="Montserrat" charset="0"/>
              </a:rPr>
              <a:t>at Destination</a:t>
            </a:r>
          </a:p>
        </p:txBody>
      </p:sp>
      <p:sp>
        <p:nvSpPr>
          <p:cNvPr id="46" name="Title 3">
            <a:extLst>
              <a:ext uri="{FF2B5EF4-FFF2-40B4-BE49-F238E27FC236}">
                <a16:creationId xmlns:a16="http://schemas.microsoft.com/office/drawing/2014/main" id="{08D9EB8B-5B9C-4B1C-B285-693428BF1800}"/>
              </a:ext>
            </a:extLst>
          </p:cNvPr>
          <p:cNvSpPr txBox="1">
            <a:spLocks/>
          </p:cNvSpPr>
          <p:nvPr/>
        </p:nvSpPr>
        <p:spPr>
          <a:xfrm>
            <a:off x="3183073" y="5760627"/>
            <a:ext cx="778540" cy="513840"/>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2200" dirty="0">
                <a:solidFill>
                  <a:schemeClr val="bg1"/>
                </a:solidFill>
                <a:latin typeface="+mj-lt"/>
              </a:rPr>
              <a:t>$19</a:t>
            </a:r>
          </a:p>
        </p:txBody>
      </p:sp>
      <p:sp>
        <p:nvSpPr>
          <p:cNvPr id="47" name="Rectangle 46">
            <a:extLst>
              <a:ext uri="{FF2B5EF4-FFF2-40B4-BE49-F238E27FC236}">
                <a16:creationId xmlns:a16="http://schemas.microsoft.com/office/drawing/2014/main" id="{2689E2B3-FB32-4CF6-AA30-5E8B5CFC2DEF}"/>
              </a:ext>
            </a:extLst>
          </p:cNvPr>
          <p:cNvSpPr/>
          <p:nvPr/>
        </p:nvSpPr>
        <p:spPr>
          <a:xfrm>
            <a:off x="4206775" y="5057775"/>
            <a:ext cx="1193477" cy="1053457"/>
          </a:xfrm>
          <a:prstGeom prst="rect">
            <a:avLst/>
          </a:prstGeom>
          <a:solidFill>
            <a:srgbClr val="00BBD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itle 3">
            <a:extLst>
              <a:ext uri="{FF2B5EF4-FFF2-40B4-BE49-F238E27FC236}">
                <a16:creationId xmlns:a16="http://schemas.microsoft.com/office/drawing/2014/main" id="{14291E7D-C27E-47B0-8D2C-FDEB03874A7C}"/>
              </a:ext>
            </a:extLst>
          </p:cNvPr>
          <p:cNvSpPr txBox="1">
            <a:spLocks/>
          </p:cNvSpPr>
          <p:nvPr/>
        </p:nvSpPr>
        <p:spPr>
          <a:xfrm>
            <a:off x="4192603" y="5129371"/>
            <a:ext cx="1341422" cy="513840"/>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1100" b="0" dirty="0">
                <a:solidFill>
                  <a:schemeClr val="bg1"/>
                </a:solidFill>
                <a:latin typeface="Montserrat" charset="0"/>
                <a:ea typeface="Montserrat" charset="0"/>
                <a:cs typeface="Montserrat" charset="0"/>
              </a:rPr>
              <a:t>Recreation / Sightseeing / Entertainment</a:t>
            </a:r>
          </a:p>
        </p:txBody>
      </p:sp>
      <p:sp>
        <p:nvSpPr>
          <p:cNvPr id="50" name="Title 3">
            <a:extLst>
              <a:ext uri="{FF2B5EF4-FFF2-40B4-BE49-F238E27FC236}">
                <a16:creationId xmlns:a16="http://schemas.microsoft.com/office/drawing/2014/main" id="{11348E70-A188-4EE8-B3E5-A1A110747B0F}"/>
              </a:ext>
            </a:extLst>
          </p:cNvPr>
          <p:cNvSpPr txBox="1">
            <a:spLocks/>
          </p:cNvSpPr>
          <p:nvPr/>
        </p:nvSpPr>
        <p:spPr>
          <a:xfrm>
            <a:off x="4237668" y="5760627"/>
            <a:ext cx="778540" cy="513840"/>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2200" dirty="0">
                <a:solidFill>
                  <a:schemeClr val="bg1"/>
                </a:solidFill>
                <a:latin typeface="+mj-lt"/>
              </a:rPr>
              <a:t>$16</a:t>
            </a:r>
          </a:p>
        </p:txBody>
      </p:sp>
      <p:sp>
        <p:nvSpPr>
          <p:cNvPr id="51" name="Rectangle 50">
            <a:extLst>
              <a:ext uri="{FF2B5EF4-FFF2-40B4-BE49-F238E27FC236}">
                <a16:creationId xmlns:a16="http://schemas.microsoft.com/office/drawing/2014/main" id="{DA22E703-273C-4186-9529-61E1913EF7CE}"/>
              </a:ext>
            </a:extLst>
          </p:cNvPr>
          <p:cNvSpPr/>
          <p:nvPr/>
        </p:nvSpPr>
        <p:spPr>
          <a:xfrm>
            <a:off x="5457051" y="5362575"/>
            <a:ext cx="1193478" cy="748658"/>
          </a:xfrm>
          <a:prstGeom prst="rect">
            <a:avLst/>
          </a:prstGeom>
          <a:solidFill>
            <a:srgbClr val="00BBD6"/>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itle 3">
            <a:extLst>
              <a:ext uri="{FF2B5EF4-FFF2-40B4-BE49-F238E27FC236}">
                <a16:creationId xmlns:a16="http://schemas.microsoft.com/office/drawing/2014/main" id="{C0AD6C4C-F8E9-4659-B91A-1486E7F533FC}"/>
              </a:ext>
            </a:extLst>
          </p:cNvPr>
          <p:cNvSpPr txBox="1">
            <a:spLocks/>
          </p:cNvSpPr>
          <p:nvPr/>
        </p:nvSpPr>
        <p:spPr>
          <a:xfrm>
            <a:off x="5457051" y="5409295"/>
            <a:ext cx="916855" cy="315533"/>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1000" b="0" dirty="0">
                <a:solidFill>
                  <a:schemeClr val="bg1"/>
                </a:solidFill>
                <a:latin typeface="Montserrat" charset="0"/>
                <a:ea typeface="Montserrat" charset="0"/>
                <a:cs typeface="Montserrat" charset="0"/>
              </a:rPr>
              <a:t>Retail Purchases</a:t>
            </a:r>
          </a:p>
        </p:txBody>
      </p:sp>
      <p:sp>
        <p:nvSpPr>
          <p:cNvPr id="54" name="Title 3">
            <a:extLst>
              <a:ext uri="{FF2B5EF4-FFF2-40B4-BE49-F238E27FC236}">
                <a16:creationId xmlns:a16="http://schemas.microsoft.com/office/drawing/2014/main" id="{CFA59582-9A64-4A6B-B0D4-E0B88781EFEB}"/>
              </a:ext>
            </a:extLst>
          </p:cNvPr>
          <p:cNvSpPr txBox="1">
            <a:spLocks/>
          </p:cNvSpPr>
          <p:nvPr/>
        </p:nvSpPr>
        <p:spPr>
          <a:xfrm>
            <a:off x="5487942" y="5760627"/>
            <a:ext cx="1450301" cy="513840"/>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2200" dirty="0">
                <a:solidFill>
                  <a:schemeClr val="bg1"/>
                </a:solidFill>
                <a:latin typeface="+mj-lt"/>
              </a:rPr>
              <a:t>$15</a:t>
            </a:r>
          </a:p>
        </p:txBody>
      </p:sp>
      <p:sp>
        <p:nvSpPr>
          <p:cNvPr id="2" name="TextBox 1">
            <a:extLst>
              <a:ext uri="{FF2B5EF4-FFF2-40B4-BE49-F238E27FC236}">
                <a16:creationId xmlns:a16="http://schemas.microsoft.com/office/drawing/2014/main" id="{8BEF0D40-EBBE-455F-9C19-5649326CCBCF}"/>
              </a:ext>
            </a:extLst>
          </p:cNvPr>
          <p:cNvSpPr txBox="1"/>
          <p:nvPr/>
        </p:nvSpPr>
        <p:spPr>
          <a:xfrm>
            <a:off x="923365" y="2492660"/>
            <a:ext cx="3491661" cy="369332"/>
          </a:xfrm>
          <a:prstGeom prst="rect">
            <a:avLst/>
          </a:prstGeom>
          <a:noFill/>
        </p:spPr>
        <p:txBody>
          <a:bodyPr wrap="none" rtlCol="0">
            <a:spAutoFit/>
          </a:bodyPr>
          <a:lstStyle/>
          <a:p>
            <a:r>
              <a:rPr lang="en-US" dirty="0">
                <a:latin typeface="Industry Black" panose="00000900000000000000" charset="0"/>
              </a:rPr>
              <a:t>Spending Per Night Per Person</a:t>
            </a:r>
          </a:p>
        </p:txBody>
      </p:sp>
      <p:sp>
        <p:nvSpPr>
          <p:cNvPr id="4" name="TextBox 3">
            <a:extLst>
              <a:ext uri="{FF2B5EF4-FFF2-40B4-BE49-F238E27FC236}">
                <a16:creationId xmlns:a16="http://schemas.microsoft.com/office/drawing/2014/main" id="{6A879D4E-80CD-498C-9844-4483191342AD}"/>
              </a:ext>
            </a:extLst>
          </p:cNvPr>
          <p:cNvSpPr txBox="1"/>
          <p:nvPr/>
        </p:nvSpPr>
        <p:spPr>
          <a:xfrm>
            <a:off x="8502127" y="2029002"/>
            <a:ext cx="3084448" cy="369332"/>
          </a:xfrm>
          <a:prstGeom prst="rect">
            <a:avLst/>
          </a:prstGeom>
          <a:noFill/>
        </p:spPr>
        <p:txBody>
          <a:bodyPr wrap="square" rtlCol="0">
            <a:spAutoFit/>
          </a:bodyPr>
          <a:lstStyle/>
          <a:p>
            <a:r>
              <a:rPr lang="en-US" dirty="0"/>
              <a:t>average income of visitors</a:t>
            </a:r>
          </a:p>
        </p:txBody>
      </p:sp>
      <p:sp>
        <p:nvSpPr>
          <p:cNvPr id="20" name="TextBox 19">
            <a:extLst>
              <a:ext uri="{FF2B5EF4-FFF2-40B4-BE49-F238E27FC236}">
                <a16:creationId xmlns:a16="http://schemas.microsoft.com/office/drawing/2014/main" id="{908CBE70-800D-4F0F-9D05-33FC2C46A8DD}"/>
              </a:ext>
            </a:extLst>
          </p:cNvPr>
          <p:cNvSpPr txBox="1"/>
          <p:nvPr/>
        </p:nvSpPr>
        <p:spPr>
          <a:xfrm>
            <a:off x="8488987" y="3796129"/>
            <a:ext cx="2815507" cy="646331"/>
          </a:xfrm>
          <a:prstGeom prst="rect">
            <a:avLst/>
          </a:prstGeom>
          <a:noFill/>
        </p:spPr>
        <p:txBody>
          <a:bodyPr wrap="square" rtlCol="0">
            <a:spAutoFit/>
          </a:bodyPr>
          <a:lstStyle/>
          <a:p>
            <a:r>
              <a:rPr lang="en-US" dirty="0"/>
              <a:t>average nights spent </a:t>
            </a:r>
          </a:p>
          <a:p>
            <a:r>
              <a:rPr lang="en-US" dirty="0"/>
              <a:t>in the Gorge region</a:t>
            </a:r>
          </a:p>
        </p:txBody>
      </p:sp>
      <p:pic>
        <p:nvPicPr>
          <p:cNvPr id="6" name="Graphic 5" descr="Money with solid fill">
            <a:extLst>
              <a:ext uri="{FF2B5EF4-FFF2-40B4-BE49-F238E27FC236}">
                <a16:creationId xmlns:a16="http://schemas.microsoft.com/office/drawing/2014/main" id="{ACD9F182-6A60-489C-9654-D1F1A71A92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23540" y="1571802"/>
            <a:ext cx="914400" cy="914400"/>
          </a:xfrm>
          <a:prstGeom prst="rect">
            <a:avLst/>
          </a:prstGeom>
        </p:spPr>
      </p:pic>
      <p:pic>
        <p:nvPicPr>
          <p:cNvPr id="8" name="Graphic 7" descr="Sleep with solid fill">
            <a:extLst>
              <a:ext uri="{FF2B5EF4-FFF2-40B4-BE49-F238E27FC236}">
                <a16:creationId xmlns:a16="http://schemas.microsoft.com/office/drawing/2014/main" id="{51E31A6B-F28E-4A47-BE34-F29A3AE189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35757" y="3430152"/>
            <a:ext cx="914400" cy="914400"/>
          </a:xfrm>
          <a:prstGeom prst="rect">
            <a:avLst/>
          </a:prstGeom>
        </p:spPr>
      </p:pic>
      <p:sp>
        <p:nvSpPr>
          <p:cNvPr id="9" name="TextBox 8">
            <a:extLst>
              <a:ext uri="{FF2B5EF4-FFF2-40B4-BE49-F238E27FC236}">
                <a16:creationId xmlns:a16="http://schemas.microsoft.com/office/drawing/2014/main" id="{4EA2BE68-4C7C-4B05-B9DC-E06C35BBE8B5}"/>
              </a:ext>
            </a:extLst>
          </p:cNvPr>
          <p:cNvSpPr txBox="1"/>
          <p:nvPr/>
        </p:nvSpPr>
        <p:spPr>
          <a:xfrm>
            <a:off x="7963297" y="1589591"/>
            <a:ext cx="1763624" cy="584775"/>
          </a:xfrm>
          <a:prstGeom prst="rect">
            <a:avLst/>
          </a:prstGeom>
          <a:noFill/>
        </p:spPr>
        <p:txBody>
          <a:bodyPr wrap="none" rtlCol="0">
            <a:spAutoFit/>
          </a:bodyPr>
          <a:lstStyle/>
          <a:p>
            <a:r>
              <a:rPr lang="en-US" sz="2400" dirty="0">
                <a:solidFill>
                  <a:srgbClr val="00BBD6"/>
                </a:solidFill>
                <a:latin typeface="+mj-lt"/>
              </a:rPr>
              <a:t>$</a:t>
            </a:r>
            <a:r>
              <a:rPr lang="en-US" sz="3200" dirty="0">
                <a:solidFill>
                  <a:srgbClr val="00BBD6"/>
                </a:solidFill>
                <a:latin typeface="+mj-lt"/>
              </a:rPr>
              <a:t>79,975</a:t>
            </a:r>
            <a:endParaRPr lang="en-US" sz="2400" dirty="0"/>
          </a:p>
        </p:txBody>
      </p:sp>
      <p:sp>
        <p:nvSpPr>
          <p:cNvPr id="26" name="TextBox 25">
            <a:extLst>
              <a:ext uri="{FF2B5EF4-FFF2-40B4-BE49-F238E27FC236}">
                <a16:creationId xmlns:a16="http://schemas.microsoft.com/office/drawing/2014/main" id="{B85D0102-9DBC-484A-94F3-B573E03832CD}"/>
              </a:ext>
            </a:extLst>
          </p:cNvPr>
          <p:cNvSpPr txBox="1"/>
          <p:nvPr/>
        </p:nvSpPr>
        <p:spPr>
          <a:xfrm>
            <a:off x="8018926" y="3413142"/>
            <a:ext cx="813043" cy="584775"/>
          </a:xfrm>
          <a:prstGeom prst="rect">
            <a:avLst/>
          </a:prstGeom>
          <a:noFill/>
        </p:spPr>
        <p:txBody>
          <a:bodyPr wrap="none" rtlCol="0">
            <a:spAutoFit/>
          </a:bodyPr>
          <a:lstStyle/>
          <a:p>
            <a:r>
              <a:rPr lang="en-US" sz="3200" dirty="0">
                <a:solidFill>
                  <a:srgbClr val="00BBD6"/>
                </a:solidFill>
                <a:latin typeface="+mj-lt"/>
              </a:rPr>
              <a:t>2.0</a:t>
            </a:r>
            <a:endParaRPr lang="en-US" sz="2400" dirty="0">
              <a:solidFill>
                <a:srgbClr val="00BBD6"/>
              </a:solidFill>
            </a:endParaRPr>
          </a:p>
        </p:txBody>
      </p:sp>
    </p:spTree>
    <p:extLst>
      <p:ext uri="{BB962C8B-B14F-4D97-AF65-F5344CB8AC3E}">
        <p14:creationId xmlns:p14="http://schemas.microsoft.com/office/powerpoint/2010/main" val="3675974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1142" y="185997"/>
            <a:ext cx="5014857" cy="848146"/>
          </a:xfrm>
        </p:spPr>
        <p:txBody>
          <a:bodyPr/>
          <a:lstStyle/>
          <a:p>
            <a:r>
              <a:rPr lang="en-US" dirty="0">
                <a:solidFill>
                  <a:schemeClr val="tx1">
                    <a:lumMod val="90000"/>
                    <a:lumOff val="10000"/>
                  </a:schemeClr>
                </a:solidFill>
              </a:rPr>
              <a:t>VISITOR / TRIP PROFILE</a:t>
            </a:r>
          </a:p>
        </p:txBody>
      </p:sp>
      <p:sp>
        <p:nvSpPr>
          <p:cNvPr id="37" name="Title 3">
            <a:extLst>
              <a:ext uri="{FF2B5EF4-FFF2-40B4-BE49-F238E27FC236}">
                <a16:creationId xmlns:a16="http://schemas.microsoft.com/office/drawing/2014/main" id="{9A060582-6A22-4F2E-8945-C7D7ABBDD166}"/>
              </a:ext>
            </a:extLst>
          </p:cNvPr>
          <p:cNvSpPr txBox="1">
            <a:spLocks/>
          </p:cNvSpPr>
          <p:nvPr/>
        </p:nvSpPr>
        <p:spPr>
          <a:xfrm>
            <a:off x="1054945" y="3337481"/>
            <a:ext cx="894088" cy="847547"/>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1000" b="0" dirty="0">
                <a:solidFill>
                  <a:schemeClr val="bg1"/>
                </a:solidFill>
                <a:latin typeface="Montserrat" charset="0"/>
                <a:ea typeface="Montserrat" charset="0"/>
                <a:cs typeface="Montserrat" charset="0"/>
              </a:rPr>
              <a:t>Lodging</a:t>
            </a:r>
          </a:p>
        </p:txBody>
      </p:sp>
      <p:sp>
        <p:nvSpPr>
          <p:cNvPr id="38" name="Title 3">
            <a:extLst>
              <a:ext uri="{FF2B5EF4-FFF2-40B4-BE49-F238E27FC236}">
                <a16:creationId xmlns:a16="http://schemas.microsoft.com/office/drawing/2014/main" id="{566C293B-3394-4F56-BA14-D9DF5586A7DB}"/>
              </a:ext>
            </a:extLst>
          </p:cNvPr>
          <p:cNvSpPr txBox="1">
            <a:spLocks/>
          </p:cNvSpPr>
          <p:nvPr/>
        </p:nvSpPr>
        <p:spPr>
          <a:xfrm>
            <a:off x="1021492" y="5760627"/>
            <a:ext cx="1450301" cy="513840"/>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2200" dirty="0">
                <a:solidFill>
                  <a:schemeClr val="bg1"/>
                </a:solidFill>
                <a:latin typeface="+mj-lt"/>
              </a:rPr>
              <a:t>$46</a:t>
            </a:r>
          </a:p>
        </p:txBody>
      </p:sp>
      <p:sp>
        <p:nvSpPr>
          <p:cNvPr id="46" name="Title 3">
            <a:extLst>
              <a:ext uri="{FF2B5EF4-FFF2-40B4-BE49-F238E27FC236}">
                <a16:creationId xmlns:a16="http://schemas.microsoft.com/office/drawing/2014/main" id="{08D9EB8B-5B9C-4B1C-B285-693428BF1800}"/>
              </a:ext>
            </a:extLst>
          </p:cNvPr>
          <p:cNvSpPr txBox="1">
            <a:spLocks/>
          </p:cNvSpPr>
          <p:nvPr/>
        </p:nvSpPr>
        <p:spPr>
          <a:xfrm>
            <a:off x="3183073" y="5760627"/>
            <a:ext cx="778540" cy="513840"/>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2200" dirty="0">
                <a:solidFill>
                  <a:schemeClr val="bg1"/>
                </a:solidFill>
                <a:latin typeface="+mj-lt"/>
              </a:rPr>
              <a:t>$16</a:t>
            </a:r>
          </a:p>
        </p:txBody>
      </p:sp>
      <p:sp>
        <p:nvSpPr>
          <p:cNvPr id="50" name="Title 3">
            <a:extLst>
              <a:ext uri="{FF2B5EF4-FFF2-40B4-BE49-F238E27FC236}">
                <a16:creationId xmlns:a16="http://schemas.microsoft.com/office/drawing/2014/main" id="{11348E70-A188-4EE8-B3E5-A1A110747B0F}"/>
              </a:ext>
            </a:extLst>
          </p:cNvPr>
          <p:cNvSpPr txBox="1">
            <a:spLocks/>
          </p:cNvSpPr>
          <p:nvPr/>
        </p:nvSpPr>
        <p:spPr>
          <a:xfrm>
            <a:off x="4237668" y="5760627"/>
            <a:ext cx="778540" cy="513840"/>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2200" dirty="0">
                <a:solidFill>
                  <a:schemeClr val="bg1"/>
                </a:solidFill>
                <a:latin typeface="+mj-lt"/>
              </a:rPr>
              <a:t>$14</a:t>
            </a:r>
          </a:p>
        </p:txBody>
      </p:sp>
      <p:sp>
        <p:nvSpPr>
          <p:cNvPr id="53" name="Title 3">
            <a:extLst>
              <a:ext uri="{FF2B5EF4-FFF2-40B4-BE49-F238E27FC236}">
                <a16:creationId xmlns:a16="http://schemas.microsoft.com/office/drawing/2014/main" id="{C0AD6C4C-F8E9-4659-B91A-1486E7F533FC}"/>
              </a:ext>
            </a:extLst>
          </p:cNvPr>
          <p:cNvSpPr txBox="1">
            <a:spLocks/>
          </p:cNvSpPr>
          <p:nvPr/>
        </p:nvSpPr>
        <p:spPr>
          <a:xfrm>
            <a:off x="5457051" y="5409295"/>
            <a:ext cx="916855" cy="315533"/>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1000" b="0" dirty="0">
                <a:solidFill>
                  <a:schemeClr val="bg1"/>
                </a:solidFill>
                <a:latin typeface="Montserrat" charset="0"/>
                <a:ea typeface="Montserrat" charset="0"/>
                <a:cs typeface="Montserrat" charset="0"/>
              </a:rPr>
              <a:t>Retail Purchases</a:t>
            </a:r>
          </a:p>
        </p:txBody>
      </p:sp>
      <p:sp>
        <p:nvSpPr>
          <p:cNvPr id="54" name="Title 3">
            <a:extLst>
              <a:ext uri="{FF2B5EF4-FFF2-40B4-BE49-F238E27FC236}">
                <a16:creationId xmlns:a16="http://schemas.microsoft.com/office/drawing/2014/main" id="{CFA59582-9A64-4A6B-B0D4-E0B88781EFEB}"/>
              </a:ext>
            </a:extLst>
          </p:cNvPr>
          <p:cNvSpPr txBox="1">
            <a:spLocks/>
          </p:cNvSpPr>
          <p:nvPr/>
        </p:nvSpPr>
        <p:spPr>
          <a:xfrm>
            <a:off x="5487942" y="5760627"/>
            <a:ext cx="1450301" cy="513840"/>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2200" dirty="0">
                <a:solidFill>
                  <a:schemeClr val="bg1"/>
                </a:solidFill>
                <a:latin typeface="+mj-lt"/>
              </a:rPr>
              <a:t>$13</a:t>
            </a:r>
          </a:p>
        </p:txBody>
      </p:sp>
      <p:graphicFrame>
        <p:nvGraphicFramePr>
          <p:cNvPr id="19" name="Chart 18">
            <a:extLst>
              <a:ext uri="{FF2B5EF4-FFF2-40B4-BE49-F238E27FC236}">
                <a16:creationId xmlns:a16="http://schemas.microsoft.com/office/drawing/2014/main" id="{8C58D8BB-9D40-45B9-9766-14859CF3C524}"/>
              </a:ext>
            </a:extLst>
          </p:cNvPr>
          <p:cNvGraphicFramePr>
            <a:graphicFrameLocks/>
          </p:cNvGraphicFramePr>
          <p:nvPr>
            <p:extLst>
              <p:ext uri="{D42A27DB-BD31-4B8C-83A1-F6EECF244321}">
                <p14:modId xmlns:p14="http://schemas.microsoft.com/office/powerpoint/2010/main" val="3330718368"/>
              </p:ext>
            </p:extLst>
          </p:nvPr>
        </p:nvGraphicFramePr>
        <p:xfrm>
          <a:off x="1629323" y="1305208"/>
          <a:ext cx="9167537" cy="52473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2151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461CDCD-3BEF-4EA8-94F1-2C5C7172C00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3950" y="297543"/>
            <a:ext cx="11058524" cy="5648799"/>
          </a:xfrm>
          <a:prstGeom prst="rect">
            <a:avLst/>
          </a:prstGeom>
        </p:spPr>
      </p:pic>
      <p:sp>
        <p:nvSpPr>
          <p:cNvPr id="3" name="Title 2"/>
          <p:cNvSpPr>
            <a:spLocks noGrp="1"/>
          </p:cNvSpPr>
          <p:nvPr>
            <p:ph type="title"/>
          </p:nvPr>
        </p:nvSpPr>
        <p:spPr>
          <a:xfrm>
            <a:off x="1063733" y="349682"/>
            <a:ext cx="2266950" cy="1164794"/>
          </a:xfrm>
        </p:spPr>
        <p:txBody>
          <a:bodyPr/>
          <a:lstStyle/>
          <a:p>
            <a:r>
              <a:rPr lang="en-US" dirty="0">
                <a:solidFill>
                  <a:schemeClr val="tx1">
                    <a:lumMod val="90000"/>
                    <a:lumOff val="10000"/>
                  </a:schemeClr>
                </a:solidFill>
              </a:rPr>
              <a:t>GORGE</a:t>
            </a:r>
            <a:br>
              <a:rPr lang="en-US" dirty="0">
                <a:solidFill>
                  <a:schemeClr val="tx1">
                    <a:lumMod val="90000"/>
                    <a:lumOff val="10000"/>
                  </a:schemeClr>
                </a:solidFill>
              </a:rPr>
            </a:br>
            <a:r>
              <a:rPr lang="en-US" dirty="0">
                <a:solidFill>
                  <a:schemeClr val="tx1">
                    <a:lumMod val="90000"/>
                    <a:lumOff val="10000"/>
                  </a:schemeClr>
                </a:solidFill>
              </a:rPr>
              <a:t>LODGING</a:t>
            </a:r>
          </a:p>
        </p:txBody>
      </p:sp>
      <p:sp>
        <p:nvSpPr>
          <p:cNvPr id="142" name="TextBox 141">
            <a:extLst>
              <a:ext uri="{FF2B5EF4-FFF2-40B4-BE49-F238E27FC236}">
                <a16:creationId xmlns:a16="http://schemas.microsoft.com/office/drawing/2014/main" id="{813F9562-D9CC-4C48-989E-270717339589}"/>
              </a:ext>
            </a:extLst>
          </p:cNvPr>
          <p:cNvSpPr txBox="1"/>
          <p:nvPr/>
        </p:nvSpPr>
        <p:spPr>
          <a:xfrm>
            <a:off x="9525723" y="4177670"/>
            <a:ext cx="692497" cy="246221"/>
          </a:xfrm>
          <a:prstGeom prst="rect">
            <a:avLst/>
          </a:prstGeom>
          <a:noFill/>
        </p:spPr>
        <p:txBody>
          <a:bodyPr wrap="none" lIns="0" rIns="0" rtlCol="0">
            <a:spAutoFit/>
          </a:bodyPr>
          <a:lstStyle/>
          <a:p>
            <a:pPr algn="just"/>
            <a:r>
              <a:rPr lang="en-US" sz="1000" b="1" dirty="0">
                <a:solidFill>
                  <a:schemeClr val="tx1">
                    <a:lumMod val="90000"/>
                    <a:lumOff val="10000"/>
                  </a:schemeClr>
                </a:solidFill>
                <a:latin typeface="+mj-lt"/>
                <a:ea typeface="Source Sans Pro Semibold" charset="0"/>
                <a:cs typeface="Source Sans Pro Semibold" charset="0"/>
              </a:rPr>
              <a:t>The Dalles</a:t>
            </a:r>
          </a:p>
        </p:txBody>
      </p:sp>
      <p:sp>
        <p:nvSpPr>
          <p:cNvPr id="143" name="TextBox 142">
            <a:extLst>
              <a:ext uri="{FF2B5EF4-FFF2-40B4-BE49-F238E27FC236}">
                <a16:creationId xmlns:a16="http://schemas.microsoft.com/office/drawing/2014/main" id="{0C9FE523-9308-43F4-90B8-2DD3220147B5}"/>
              </a:ext>
            </a:extLst>
          </p:cNvPr>
          <p:cNvSpPr txBox="1"/>
          <p:nvPr/>
        </p:nvSpPr>
        <p:spPr>
          <a:xfrm>
            <a:off x="9432407" y="4342900"/>
            <a:ext cx="1571625" cy="246221"/>
          </a:xfrm>
          <a:prstGeom prst="rect">
            <a:avLst/>
          </a:prstGeom>
          <a:noFill/>
        </p:spPr>
        <p:txBody>
          <a:bodyPr wrap="square">
            <a:spAutoFit/>
          </a:bodyPr>
          <a:lstStyle/>
          <a:p>
            <a:pPr algn="just"/>
            <a:r>
              <a:rPr lang="en-US" sz="1000" dirty="0">
                <a:solidFill>
                  <a:srgbClr val="00BBD6"/>
                </a:solidFill>
                <a:ea typeface="Source Sans Pro Semibold" charset="0"/>
                <a:cs typeface="Source Sans Pro Semibold" charset="0"/>
              </a:rPr>
              <a:t>780 Rooms</a:t>
            </a:r>
          </a:p>
        </p:txBody>
      </p:sp>
      <p:sp>
        <p:nvSpPr>
          <p:cNvPr id="150" name="TextBox 149">
            <a:extLst>
              <a:ext uri="{FF2B5EF4-FFF2-40B4-BE49-F238E27FC236}">
                <a16:creationId xmlns:a16="http://schemas.microsoft.com/office/drawing/2014/main" id="{886AD20B-33B6-45ED-B194-6C3ACC77DE79}"/>
              </a:ext>
            </a:extLst>
          </p:cNvPr>
          <p:cNvSpPr txBox="1"/>
          <p:nvPr/>
        </p:nvSpPr>
        <p:spPr>
          <a:xfrm>
            <a:off x="4088771" y="1515712"/>
            <a:ext cx="466474" cy="246221"/>
          </a:xfrm>
          <a:prstGeom prst="rect">
            <a:avLst/>
          </a:prstGeom>
          <a:noFill/>
        </p:spPr>
        <p:txBody>
          <a:bodyPr wrap="none" lIns="0" rIns="0" rtlCol="0">
            <a:spAutoFit/>
          </a:bodyPr>
          <a:lstStyle/>
          <a:p>
            <a:r>
              <a:rPr lang="en-US" sz="1000" b="1" dirty="0">
                <a:solidFill>
                  <a:schemeClr val="tx1">
                    <a:lumMod val="90000"/>
                    <a:lumOff val="10000"/>
                  </a:schemeClr>
                </a:solidFill>
                <a:latin typeface="+mj-lt"/>
                <a:ea typeface="Source Sans Pro Semibold" charset="0"/>
                <a:cs typeface="Source Sans Pro Semibold" charset="0"/>
              </a:rPr>
              <a:t>Carson</a:t>
            </a:r>
          </a:p>
        </p:txBody>
      </p:sp>
      <p:sp>
        <p:nvSpPr>
          <p:cNvPr id="152" name="TextBox 151">
            <a:extLst>
              <a:ext uri="{FF2B5EF4-FFF2-40B4-BE49-F238E27FC236}">
                <a16:creationId xmlns:a16="http://schemas.microsoft.com/office/drawing/2014/main" id="{B2E36A10-D8DA-4BA1-9423-14673A75E6F2}"/>
              </a:ext>
            </a:extLst>
          </p:cNvPr>
          <p:cNvSpPr txBox="1"/>
          <p:nvPr/>
        </p:nvSpPr>
        <p:spPr>
          <a:xfrm>
            <a:off x="3994574" y="1651156"/>
            <a:ext cx="948469" cy="246221"/>
          </a:xfrm>
          <a:prstGeom prst="rect">
            <a:avLst/>
          </a:prstGeom>
          <a:noFill/>
        </p:spPr>
        <p:txBody>
          <a:bodyPr wrap="square">
            <a:spAutoFit/>
          </a:bodyPr>
          <a:lstStyle/>
          <a:p>
            <a:pPr algn="just"/>
            <a:r>
              <a:rPr lang="en-US" sz="1000" dirty="0">
                <a:solidFill>
                  <a:srgbClr val="00BBD6"/>
                </a:solidFill>
                <a:ea typeface="Source Sans Pro Semibold" charset="0"/>
                <a:cs typeface="Source Sans Pro Semibold" charset="0"/>
              </a:rPr>
              <a:t>48 Rooms</a:t>
            </a:r>
          </a:p>
        </p:txBody>
      </p:sp>
      <p:sp>
        <p:nvSpPr>
          <p:cNvPr id="154" name="TextBox 153">
            <a:extLst>
              <a:ext uri="{FF2B5EF4-FFF2-40B4-BE49-F238E27FC236}">
                <a16:creationId xmlns:a16="http://schemas.microsoft.com/office/drawing/2014/main" id="{C5F2CA15-5BA8-4054-B00D-2AB8F9B4E3D0}"/>
              </a:ext>
            </a:extLst>
          </p:cNvPr>
          <p:cNvSpPr txBox="1"/>
          <p:nvPr/>
        </p:nvSpPr>
        <p:spPr>
          <a:xfrm>
            <a:off x="2717204" y="2152175"/>
            <a:ext cx="702115" cy="246221"/>
          </a:xfrm>
          <a:prstGeom prst="rect">
            <a:avLst/>
          </a:prstGeom>
          <a:noFill/>
        </p:spPr>
        <p:txBody>
          <a:bodyPr wrap="none" lIns="0" rIns="0" rtlCol="0">
            <a:spAutoFit/>
          </a:bodyPr>
          <a:lstStyle/>
          <a:p>
            <a:pPr algn="just"/>
            <a:r>
              <a:rPr lang="en-US" sz="1000" b="1" dirty="0">
                <a:solidFill>
                  <a:schemeClr val="tx1">
                    <a:lumMod val="90000"/>
                    <a:lumOff val="10000"/>
                  </a:schemeClr>
                </a:solidFill>
                <a:latin typeface="+mj-lt"/>
                <a:ea typeface="Source Sans Pro Semibold" charset="0"/>
                <a:cs typeface="Source Sans Pro Semibold" charset="0"/>
              </a:rPr>
              <a:t>Stevenson</a:t>
            </a:r>
          </a:p>
        </p:txBody>
      </p:sp>
      <p:sp>
        <p:nvSpPr>
          <p:cNvPr id="156" name="TextBox 155">
            <a:extLst>
              <a:ext uri="{FF2B5EF4-FFF2-40B4-BE49-F238E27FC236}">
                <a16:creationId xmlns:a16="http://schemas.microsoft.com/office/drawing/2014/main" id="{CECC9CBA-7B48-428F-84CD-737B5CA15E4F}"/>
              </a:ext>
            </a:extLst>
          </p:cNvPr>
          <p:cNvSpPr txBox="1"/>
          <p:nvPr/>
        </p:nvSpPr>
        <p:spPr>
          <a:xfrm>
            <a:off x="2587231" y="2325719"/>
            <a:ext cx="1571625" cy="246221"/>
          </a:xfrm>
          <a:prstGeom prst="rect">
            <a:avLst/>
          </a:prstGeom>
          <a:noFill/>
        </p:spPr>
        <p:txBody>
          <a:bodyPr wrap="square">
            <a:spAutoFit/>
          </a:bodyPr>
          <a:lstStyle/>
          <a:p>
            <a:pPr algn="just"/>
            <a:r>
              <a:rPr lang="en-US" sz="1000" dirty="0">
                <a:solidFill>
                  <a:srgbClr val="00BBD6"/>
                </a:solidFill>
                <a:ea typeface="Source Sans Pro Semibold" charset="0"/>
                <a:cs typeface="Source Sans Pro Semibold" charset="0"/>
              </a:rPr>
              <a:t>292 Rooms</a:t>
            </a:r>
          </a:p>
        </p:txBody>
      </p:sp>
      <p:sp>
        <p:nvSpPr>
          <p:cNvPr id="158" name="TextBox 157">
            <a:extLst>
              <a:ext uri="{FF2B5EF4-FFF2-40B4-BE49-F238E27FC236}">
                <a16:creationId xmlns:a16="http://schemas.microsoft.com/office/drawing/2014/main" id="{86455A25-F56C-4A17-8BEE-F31B1FAAF00B}"/>
              </a:ext>
            </a:extLst>
          </p:cNvPr>
          <p:cNvSpPr txBox="1"/>
          <p:nvPr/>
        </p:nvSpPr>
        <p:spPr>
          <a:xfrm>
            <a:off x="3745855" y="3786599"/>
            <a:ext cx="987450" cy="246221"/>
          </a:xfrm>
          <a:prstGeom prst="rect">
            <a:avLst/>
          </a:prstGeom>
          <a:noFill/>
        </p:spPr>
        <p:txBody>
          <a:bodyPr wrap="none" lIns="0" rIns="0" rtlCol="0">
            <a:spAutoFit/>
          </a:bodyPr>
          <a:lstStyle/>
          <a:p>
            <a:pPr algn="just"/>
            <a:r>
              <a:rPr lang="en-US" sz="1000" b="1" dirty="0">
                <a:solidFill>
                  <a:schemeClr val="tx1">
                    <a:lumMod val="90000"/>
                    <a:lumOff val="10000"/>
                  </a:schemeClr>
                </a:solidFill>
                <a:latin typeface="+mj-lt"/>
                <a:ea typeface="Source Sans Pro Semibold" charset="0"/>
                <a:cs typeface="Source Sans Pro Semibold" charset="0"/>
              </a:rPr>
              <a:t>Cascade Locks</a:t>
            </a:r>
          </a:p>
        </p:txBody>
      </p:sp>
      <p:sp>
        <p:nvSpPr>
          <p:cNvPr id="160" name="TextBox 159">
            <a:extLst>
              <a:ext uri="{FF2B5EF4-FFF2-40B4-BE49-F238E27FC236}">
                <a16:creationId xmlns:a16="http://schemas.microsoft.com/office/drawing/2014/main" id="{804BA816-B13A-40E4-A521-E78992B5D755}"/>
              </a:ext>
            </a:extLst>
          </p:cNvPr>
          <p:cNvSpPr txBox="1"/>
          <p:nvPr/>
        </p:nvSpPr>
        <p:spPr>
          <a:xfrm>
            <a:off x="3793203" y="3946049"/>
            <a:ext cx="874048" cy="246221"/>
          </a:xfrm>
          <a:prstGeom prst="rect">
            <a:avLst/>
          </a:prstGeom>
          <a:noFill/>
        </p:spPr>
        <p:txBody>
          <a:bodyPr wrap="square">
            <a:spAutoFit/>
          </a:bodyPr>
          <a:lstStyle/>
          <a:p>
            <a:pPr algn="just"/>
            <a:r>
              <a:rPr lang="en-US" sz="1000" dirty="0">
                <a:solidFill>
                  <a:srgbClr val="00BBD6"/>
                </a:solidFill>
                <a:ea typeface="Source Sans Pro Semibold" charset="0"/>
                <a:cs typeface="Source Sans Pro Semibold" charset="0"/>
              </a:rPr>
              <a:t>120 Rooms</a:t>
            </a:r>
          </a:p>
        </p:txBody>
      </p:sp>
      <p:sp>
        <p:nvSpPr>
          <p:cNvPr id="162" name="TextBox 161">
            <a:extLst>
              <a:ext uri="{FF2B5EF4-FFF2-40B4-BE49-F238E27FC236}">
                <a16:creationId xmlns:a16="http://schemas.microsoft.com/office/drawing/2014/main" id="{C58CA2A0-C99E-4088-8FC3-B9BA3BCDE554}"/>
              </a:ext>
            </a:extLst>
          </p:cNvPr>
          <p:cNvSpPr txBox="1"/>
          <p:nvPr/>
        </p:nvSpPr>
        <p:spPr>
          <a:xfrm>
            <a:off x="6970701" y="1620667"/>
            <a:ext cx="953787" cy="246221"/>
          </a:xfrm>
          <a:prstGeom prst="rect">
            <a:avLst/>
          </a:prstGeom>
          <a:noFill/>
        </p:spPr>
        <p:txBody>
          <a:bodyPr wrap="none" lIns="0" rIns="0" rtlCol="0">
            <a:spAutoFit/>
          </a:bodyPr>
          <a:lstStyle/>
          <a:p>
            <a:pPr algn="just"/>
            <a:r>
              <a:rPr lang="en-US" sz="1000" b="1" dirty="0">
                <a:solidFill>
                  <a:schemeClr val="tx1">
                    <a:lumMod val="90000"/>
                    <a:lumOff val="10000"/>
                  </a:schemeClr>
                </a:solidFill>
                <a:latin typeface="+mj-lt"/>
                <a:ea typeface="Source Sans Pro Semibold" charset="0"/>
                <a:cs typeface="Source Sans Pro Semibold" charset="0"/>
              </a:rPr>
              <a:t>White Salmon</a:t>
            </a:r>
          </a:p>
        </p:txBody>
      </p:sp>
      <p:sp>
        <p:nvSpPr>
          <p:cNvPr id="164" name="TextBox 163">
            <a:extLst>
              <a:ext uri="{FF2B5EF4-FFF2-40B4-BE49-F238E27FC236}">
                <a16:creationId xmlns:a16="http://schemas.microsoft.com/office/drawing/2014/main" id="{70327DD4-2585-4C73-8080-6DA4588B5637}"/>
              </a:ext>
            </a:extLst>
          </p:cNvPr>
          <p:cNvSpPr txBox="1"/>
          <p:nvPr/>
        </p:nvSpPr>
        <p:spPr>
          <a:xfrm>
            <a:off x="6907347" y="1783830"/>
            <a:ext cx="1571625" cy="246221"/>
          </a:xfrm>
          <a:prstGeom prst="rect">
            <a:avLst/>
          </a:prstGeom>
          <a:noFill/>
        </p:spPr>
        <p:txBody>
          <a:bodyPr wrap="square">
            <a:spAutoFit/>
          </a:bodyPr>
          <a:lstStyle/>
          <a:p>
            <a:pPr algn="just"/>
            <a:r>
              <a:rPr lang="en-US" sz="1000" dirty="0">
                <a:solidFill>
                  <a:srgbClr val="00BBD6"/>
                </a:solidFill>
                <a:ea typeface="Source Sans Pro Semibold" charset="0"/>
                <a:cs typeface="Source Sans Pro Semibold" charset="0"/>
              </a:rPr>
              <a:t>22 Rooms</a:t>
            </a:r>
          </a:p>
        </p:txBody>
      </p:sp>
      <p:pic>
        <p:nvPicPr>
          <p:cNvPr id="18" name="Graphic 17">
            <a:extLst>
              <a:ext uri="{FF2B5EF4-FFF2-40B4-BE49-F238E27FC236}">
                <a16:creationId xmlns:a16="http://schemas.microsoft.com/office/drawing/2014/main" id="{4BCAE5DF-2D44-4D79-AE8C-66C8109DAC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18009" y="1289865"/>
            <a:ext cx="299517" cy="310037"/>
          </a:xfrm>
          <a:prstGeom prst="rect">
            <a:avLst/>
          </a:prstGeom>
        </p:spPr>
      </p:pic>
      <p:pic>
        <p:nvPicPr>
          <p:cNvPr id="165" name="Graphic 164">
            <a:extLst>
              <a:ext uri="{FF2B5EF4-FFF2-40B4-BE49-F238E27FC236}">
                <a16:creationId xmlns:a16="http://schemas.microsoft.com/office/drawing/2014/main" id="{658E51E4-BACE-4ED5-A3A3-4C12FC849B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89429" y="2919848"/>
            <a:ext cx="267785" cy="277190"/>
          </a:xfrm>
          <a:prstGeom prst="rect">
            <a:avLst/>
          </a:prstGeom>
        </p:spPr>
      </p:pic>
      <p:pic>
        <p:nvPicPr>
          <p:cNvPr id="166" name="Graphic 165">
            <a:extLst>
              <a:ext uri="{FF2B5EF4-FFF2-40B4-BE49-F238E27FC236}">
                <a16:creationId xmlns:a16="http://schemas.microsoft.com/office/drawing/2014/main" id="{C493B7C8-A88D-4FD4-ACEB-BCA1D7539D1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99730" y="1222814"/>
            <a:ext cx="299517" cy="310037"/>
          </a:xfrm>
          <a:prstGeom prst="rect">
            <a:avLst/>
          </a:prstGeom>
        </p:spPr>
      </p:pic>
      <p:pic>
        <p:nvPicPr>
          <p:cNvPr id="167" name="Graphic 166">
            <a:extLst>
              <a:ext uri="{FF2B5EF4-FFF2-40B4-BE49-F238E27FC236}">
                <a16:creationId xmlns:a16="http://schemas.microsoft.com/office/drawing/2014/main" id="{C28FB4BE-257E-448F-93D9-1B9CABCC13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85052" y="1856116"/>
            <a:ext cx="299517" cy="310037"/>
          </a:xfrm>
          <a:prstGeom prst="rect">
            <a:avLst/>
          </a:prstGeom>
        </p:spPr>
      </p:pic>
      <p:pic>
        <p:nvPicPr>
          <p:cNvPr id="168" name="Graphic 167">
            <a:extLst>
              <a:ext uri="{FF2B5EF4-FFF2-40B4-BE49-F238E27FC236}">
                <a16:creationId xmlns:a16="http://schemas.microsoft.com/office/drawing/2014/main" id="{83B6C33B-3B8E-4F19-ADE2-DBCF7FEF60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07201" y="3472966"/>
            <a:ext cx="299517" cy="310037"/>
          </a:xfrm>
          <a:prstGeom prst="rect">
            <a:avLst/>
          </a:prstGeom>
        </p:spPr>
      </p:pic>
      <p:pic>
        <p:nvPicPr>
          <p:cNvPr id="169" name="Graphic 168">
            <a:extLst>
              <a:ext uri="{FF2B5EF4-FFF2-40B4-BE49-F238E27FC236}">
                <a16:creationId xmlns:a16="http://schemas.microsoft.com/office/drawing/2014/main" id="{14DF036B-5DF0-4663-BD22-ED467AECE01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12870" y="4255686"/>
            <a:ext cx="299517" cy="310037"/>
          </a:xfrm>
          <a:prstGeom prst="rect">
            <a:avLst/>
          </a:prstGeom>
        </p:spPr>
      </p:pic>
      <p:cxnSp>
        <p:nvCxnSpPr>
          <p:cNvPr id="23" name="Straight Connector 22">
            <a:extLst>
              <a:ext uri="{FF2B5EF4-FFF2-40B4-BE49-F238E27FC236}">
                <a16:creationId xmlns:a16="http://schemas.microsoft.com/office/drawing/2014/main" id="{F8F78636-0346-4D62-A849-39B44B18964F}"/>
              </a:ext>
            </a:extLst>
          </p:cNvPr>
          <p:cNvCxnSpPr/>
          <p:nvPr/>
        </p:nvCxnSpPr>
        <p:spPr>
          <a:xfrm>
            <a:off x="3518619" y="2528456"/>
            <a:ext cx="253733" cy="19569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40CE3BEE-3644-4268-96E2-CC223A5D8ED1}"/>
              </a:ext>
            </a:extLst>
          </p:cNvPr>
          <p:cNvCxnSpPr>
            <a:cxnSpLocks/>
          </p:cNvCxnSpPr>
          <p:nvPr/>
        </p:nvCxnSpPr>
        <p:spPr>
          <a:xfrm>
            <a:off x="4349489" y="1877583"/>
            <a:ext cx="209124" cy="42163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B65B984B-0332-4807-8828-862EF9ED8391}"/>
              </a:ext>
            </a:extLst>
          </p:cNvPr>
          <p:cNvCxnSpPr>
            <a:cxnSpLocks/>
          </p:cNvCxnSpPr>
          <p:nvPr/>
        </p:nvCxnSpPr>
        <p:spPr>
          <a:xfrm>
            <a:off x="4107201" y="3063056"/>
            <a:ext cx="105335" cy="33374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A1BFD726-DC69-4E68-B2AA-F44517DCF8ED}"/>
              </a:ext>
            </a:extLst>
          </p:cNvPr>
          <p:cNvCxnSpPr>
            <a:cxnSpLocks/>
          </p:cNvCxnSpPr>
          <p:nvPr/>
        </p:nvCxnSpPr>
        <p:spPr>
          <a:xfrm flipH="1">
            <a:off x="6835695" y="2035692"/>
            <a:ext cx="77131" cy="182727"/>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89906D56-2B99-4A70-B811-DE0AE45C43D5}"/>
              </a:ext>
            </a:extLst>
          </p:cNvPr>
          <p:cNvCxnSpPr>
            <a:cxnSpLocks/>
          </p:cNvCxnSpPr>
          <p:nvPr/>
        </p:nvCxnSpPr>
        <p:spPr>
          <a:xfrm flipH="1">
            <a:off x="6737764" y="2670429"/>
            <a:ext cx="121783" cy="255589"/>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0E1D556-F749-4419-956B-DDCE452BA2FB}"/>
              </a:ext>
            </a:extLst>
          </p:cNvPr>
          <p:cNvCxnSpPr>
            <a:cxnSpLocks/>
          </p:cNvCxnSpPr>
          <p:nvPr/>
        </p:nvCxnSpPr>
        <p:spPr>
          <a:xfrm flipH="1">
            <a:off x="9670754" y="3960101"/>
            <a:ext cx="121783" cy="255589"/>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EF83A5DA-D18A-4B74-851E-15998888ADFA}"/>
              </a:ext>
            </a:extLst>
          </p:cNvPr>
          <p:cNvSpPr/>
          <p:nvPr/>
        </p:nvSpPr>
        <p:spPr>
          <a:xfrm>
            <a:off x="7627720" y="5971909"/>
            <a:ext cx="180975" cy="180802"/>
          </a:xfrm>
          <a:prstGeom prst="ellipse">
            <a:avLst/>
          </a:prstGeom>
          <a:solidFill>
            <a:srgbClr val="F26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2147D4B4-17E5-4193-92A7-6C551C124497}"/>
              </a:ext>
            </a:extLst>
          </p:cNvPr>
          <p:cNvSpPr txBox="1"/>
          <p:nvPr/>
        </p:nvSpPr>
        <p:spPr>
          <a:xfrm>
            <a:off x="1283215" y="5071055"/>
            <a:ext cx="2621931" cy="430887"/>
          </a:xfrm>
          <a:prstGeom prst="rect">
            <a:avLst/>
          </a:prstGeom>
          <a:noFill/>
        </p:spPr>
        <p:txBody>
          <a:bodyPr wrap="square" lIns="0" rIns="0" rtlCol="0">
            <a:spAutoFit/>
          </a:bodyPr>
          <a:lstStyle/>
          <a:p>
            <a:r>
              <a:rPr lang="en-US" sz="1200" dirty="0">
                <a:latin typeface="+mj-lt"/>
              </a:rPr>
              <a:t>47 existing lodging facilities</a:t>
            </a:r>
          </a:p>
          <a:p>
            <a:r>
              <a:rPr lang="en-US" sz="1000" dirty="0">
                <a:solidFill>
                  <a:srgbClr val="00BBD6"/>
                </a:solidFill>
              </a:rPr>
              <a:t>1,910 rooms</a:t>
            </a:r>
          </a:p>
        </p:txBody>
      </p:sp>
      <p:pic>
        <p:nvPicPr>
          <p:cNvPr id="31" name="Graphic 30">
            <a:extLst>
              <a:ext uri="{FF2B5EF4-FFF2-40B4-BE49-F238E27FC236}">
                <a16:creationId xmlns:a16="http://schemas.microsoft.com/office/drawing/2014/main" id="{E67CC3CA-8C5F-43EE-9B2B-A91F08B0878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83214" y="4531063"/>
            <a:ext cx="510457" cy="510457"/>
          </a:xfrm>
          <a:prstGeom prst="rect">
            <a:avLst/>
          </a:prstGeom>
        </p:spPr>
      </p:pic>
      <p:sp>
        <p:nvSpPr>
          <p:cNvPr id="182" name="TextBox 181">
            <a:extLst>
              <a:ext uri="{FF2B5EF4-FFF2-40B4-BE49-F238E27FC236}">
                <a16:creationId xmlns:a16="http://schemas.microsoft.com/office/drawing/2014/main" id="{B9595CF8-BB19-4A64-B26F-0CC5D5E75DC0}"/>
              </a:ext>
            </a:extLst>
          </p:cNvPr>
          <p:cNvSpPr txBox="1"/>
          <p:nvPr/>
        </p:nvSpPr>
        <p:spPr>
          <a:xfrm>
            <a:off x="3943216" y="5075450"/>
            <a:ext cx="3027485" cy="276999"/>
          </a:xfrm>
          <a:prstGeom prst="rect">
            <a:avLst/>
          </a:prstGeom>
          <a:noFill/>
        </p:spPr>
        <p:txBody>
          <a:bodyPr wrap="square" lIns="0" rIns="0" rtlCol="0">
            <a:spAutoFit/>
          </a:bodyPr>
          <a:lstStyle/>
          <a:p>
            <a:r>
              <a:rPr lang="en-US" sz="1200" dirty="0">
                <a:latin typeface="+mj-lt"/>
              </a:rPr>
              <a:t>Washingtons side is underserved</a:t>
            </a:r>
          </a:p>
        </p:txBody>
      </p:sp>
      <p:pic>
        <p:nvPicPr>
          <p:cNvPr id="33" name="Graphic 32">
            <a:extLst>
              <a:ext uri="{FF2B5EF4-FFF2-40B4-BE49-F238E27FC236}">
                <a16:creationId xmlns:a16="http://schemas.microsoft.com/office/drawing/2014/main" id="{B6FC3547-E037-4FA4-98CB-7C56864E4B6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906521" y="4528653"/>
            <a:ext cx="510457" cy="510457"/>
          </a:xfrm>
          <a:prstGeom prst="rect">
            <a:avLst/>
          </a:prstGeom>
        </p:spPr>
      </p:pic>
      <p:sp>
        <p:nvSpPr>
          <p:cNvPr id="185" name="Oval 184">
            <a:extLst>
              <a:ext uri="{FF2B5EF4-FFF2-40B4-BE49-F238E27FC236}">
                <a16:creationId xmlns:a16="http://schemas.microsoft.com/office/drawing/2014/main" id="{AC648F54-902F-4B8A-8382-D3BD41F0355C}"/>
              </a:ext>
            </a:extLst>
          </p:cNvPr>
          <p:cNvSpPr/>
          <p:nvPr/>
        </p:nvSpPr>
        <p:spPr>
          <a:xfrm>
            <a:off x="1302970" y="5978038"/>
            <a:ext cx="180975" cy="180802"/>
          </a:xfrm>
          <a:prstGeom prst="ellipse">
            <a:avLst/>
          </a:prstGeom>
          <a:solidFill>
            <a:srgbClr val="FFC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id="{90C45E6D-279F-4D0C-9E92-5586622FD277}"/>
              </a:ext>
            </a:extLst>
          </p:cNvPr>
          <p:cNvSpPr/>
          <p:nvPr/>
        </p:nvSpPr>
        <p:spPr>
          <a:xfrm>
            <a:off x="4709751" y="5956957"/>
            <a:ext cx="180975" cy="180802"/>
          </a:xfrm>
          <a:prstGeom prst="ellipse">
            <a:avLst/>
          </a:prstGeom>
          <a:solidFill>
            <a:srgbClr val="004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extBox 187">
            <a:extLst>
              <a:ext uri="{FF2B5EF4-FFF2-40B4-BE49-F238E27FC236}">
                <a16:creationId xmlns:a16="http://schemas.microsoft.com/office/drawing/2014/main" id="{90A1B1A0-B9E5-434C-A074-00A1103238E2}"/>
              </a:ext>
            </a:extLst>
          </p:cNvPr>
          <p:cNvSpPr txBox="1"/>
          <p:nvPr/>
        </p:nvSpPr>
        <p:spPr>
          <a:xfrm>
            <a:off x="3846392" y="5358768"/>
            <a:ext cx="3184526" cy="415498"/>
          </a:xfrm>
          <a:prstGeom prst="rect">
            <a:avLst/>
          </a:prstGeom>
          <a:noFill/>
        </p:spPr>
        <p:txBody>
          <a:bodyPr wrap="square">
            <a:spAutoFit/>
          </a:bodyPr>
          <a:lstStyle/>
          <a:p>
            <a:pPr marL="171450" indent="-171450">
              <a:buClr>
                <a:schemeClr val="accent1"/>
              </a:buClr>
              <a:buFont typeface="Arial" charset="0"/>
              <a:buChar char="•"/>
            </a:pPr>
            <a:r>
              <a:rPr lang="en-US" sz="1050" dirty="0">
                <a:solidFill>
                  <a:schemeClr val="tx1">
                    <a:alpha val="80000"/>
                  </a:schemeClr>
                </a:solidFill>
              </a:rPr>
              <a:t>39 lodging facilities (83%) on Oregon side </a:t>
            </a:r>
          </a:p>
          <a:p>
            <a:pPr marL="171450" indent="-171450">
              <a:buClr>
                <a:schemeClr val="accent1"/>
              </a:buClr>
              <a:buFont typeface="Arial" charset="0"/>
              <a:buChar char="•"/>
            </a:pPr>
            <a:r>
              <a:rPr lang="en-US" sz="1050" dirty="0">
                <a:solidFill>
                  <a:schemeClr val="tx1">
                    <a:alpha val="80000"/>
                  </a:schemeClr>
                </a:solidFill>
              </a:rPr>
              <a:t>1,548 rooms (81%) on Oregon side</a:t>
            </a:r>
          </a:p>
        </p:txBody>
      </p:sp>
      <p:sp>
        <p:nvSpPr>
          <p:cNvPr id="189" name="TextBox 188">
            <a:extLst>
              <a:ext uri="{FF2B5EF4-FFF2-40B4-BE49-F238E27FC236}">
                <a16:creationId xmlns:a16="http://schemas.microsoft.com/office/drawing/2014/main" id="{B1A869D6-98A7-4E22-9D9B-53CE9D5E93C6}"/>
              </a:ext>
            </a:extLst>
          </p:cNvPr>
          <p:cNvSpPr txBox="1"/>
          <p:nvPr/>
        </p:nvSpPr>
        <p:spPr>
          <a:xfrm>
            <a:off x="1579013" y="5943297"/>
            <a:ext cx="1625648" cy="246221"/>
          </a:xfrm>
          <a:prstGeom prst="rect">
            <a:avLst/>
          </a:prstGeom>
          <a:noFill/>
        </p:spPr>
        <p:txBody>
          <a:bodyPr wrap="square" lIns="0" rIns="0" rtlCol="0">
            <a:spAutoFit/>
          </a:bodyPr>
          <a:lstStyle/>
          <a:p>
            <a:r>
              <a:rPr lang="en-US" sz="1000" dirty="0">
                <a:latin typeface="+mj-lt"/>
              </a:rPr>
              <a:t>Hot Spring Properties</a:t>
            </a:r>
          </a:p>
        </p:txBody>
      </p:sp>
      <p:sp>
        <p:nvSpPr>
          <p:cNvPr id="190" name="TextBox 189">
            <a:extLst>
              <a:ext uri="{FF2B5EF4-FFF2-40B4-BE49-F238E27FC236}">
                <a16:creationId xmlns:a16="http://schemas.microsoft.com/office/drawing/2014/main" id="{C2785E3C-5379-4FDC-91C6-88C98CEFFBC8}"/>
              </a:ext>
            </a:extLst>
          </p:cNvPr>
          <p:cNvSpPr txBox="1"/>
          <p:nvPr/>
        </p:nvSpPr>
        <p:spPr>
          <a:xfrm>
            <a:off x="7924488" y="5943297"/>
            <a:ext cx="962037" cy="246221"/>
          </a:xfrm>
          <a:prstGeom prst="rect">
            <a:avLst/>
          </a:prstGeom>
          <a:noFill/>
        </p:spPr>
        <p:txBody>
          <a:bodyPr wrap="square" lIns="0" rIns="0" rtlCol="0">
            <a:spAutoFit/>
          </a:bodyPr>
          <a:lstStyle/>
          <a:p>
            <a:r>
              <a:rPr lang="en-US" sz="1000" dirty="0">
                <a:latin typeface="+mj-lt"/>
              </a:rPr>
              <a:t>Hotel/Motels</a:t>
            </a:r>
          </a:p>
        </p:txBody>
      </p:sp>
      <p:sp>
        <p:nvSpPr>
          <p:cNvPr id="191" name="TextBox 190">
            <a:extLst>
              <a:ext uri="{FF2B5EF4-FFF2-40B4-BE49-F238E27FC236}">
                <a16:creationId xmlns:a16="http://schemas.microsoft.com/office/drawing/2014/main" id="{6BDA7476-3798-42D5-B636-264113C68C0B}"/>
              </a:ext>
            </a:extLst>
          </p:cNvPr>
          <p:cNvSpPr txBox="1"/>
          <p:nvPr/>
        </p:nvSpPr>
        <p:spPr>
          <a:xfrm>
            <a:off x="4988088" y="5943297"/>
            <a:ext cx="2042829" cy="707886"/>
          </a:xfrm>
          <a:prstGeom prst="rect">
            <a:avLst/>
          </a:prstGeom>
          <a:noFill/>
        </p:spPr>
        <p:txBody>
          <a:bodyPr wrap="square" lIns="0" rIns="0" rtlCol="0">
            <a:spAutoFit/>
          </a:bodyPr>
          <a:lstStyle/>
          <a:p>
            <a:r>
              <a:rPr lang="en-US" sz="1000" dirty="0">
                <a:latin typeface="+mj-lt"/>
              </a:rPr>
              <a:t>Resorts</a:t>
            </a:r>
          </a:p>
          <a:p>
            <a:pPr defTabSz="288925">
              <a:tabLst>
                <a:tab pos="173038" algn="l"/>
              </a:tabLst>
            </a:pPr>
            <a:r>
              <a:rPr lang="en-US" sz="1000" dirty="0">
                <a:latin typeface="+mj-lt"/>
              </a:rPr>
              <a:t>	</a:t>
            </a:r>
            <a:r>
              <a:rPr lang="en-US" sz="1000" dirty="0" err="1"/>
              <a:t>Tenzen</a:t>
            </a:r>
            <a:r>
              <a:rPr lang="en-US" sz="1000" dirty="0"/>
              <a:t> Springs- 8 rooms</a:t>
            </a:r>
          </a:p>
          <a:p>
            <a:pPr defTabSz="288925">
              <a:tabLst>
                <a:tab pos="173038" algn="l"/>
              </a:tabLst>
            </a:pPr>
            <a:r>
              <a:rPr lang="en-US" sz="1000" dirty="0"/>
              <a:t>	Society Hotel- 34 rooms</a:t>
            </a:r>
          </a:p>
          <a:p>
            <a:pPr defTabSz="288925">
              <a:tabLst>
                <a:tab pos="173038" algn="l"/>
              </a:tabLst>
            </a:pPr>
            <a:r>
              <a:rPr lang="en-US" sz="1000" dirty="0"/>
              <a:t>	Skamania Lodge- 254 rooms</a:t>
            </a:r>
          </a:p>
        </p:txBody>
      </p:sp>
      <p:sp>
        <p:nvSpPr>
          <p:cNvPr id="192" name="TextBox 191">
            <a:extLst>
              <a:ext uri="{FF2B5EF4-FFF2-40B4-BE49-F238E27FC236}">
                <a16:creationId xmlns:a16="http://schemas.microsoft.com/office/drawing/2014/main" id="{82656C30-853A-4EA8-8644-910EBAD7FE99}"/>
              </a:ext>
            </a:extLst>
          </p:cNvPr>
          <p:cNvSpPr txBox="1"/>
          <p:nvPr/>
        </p:nvSpPr>
        <p:spPr>
          <a:xfrm>
            <a:off x="1793072" y="2752137"/>
            <a:ext cx="1133324" cy="400110"/>
          </a:xfrm>
          <a:prstGeom prst="rect">
            <a:avLst/>
          </a:prstGeom>
          <a:noFill/>
        </p:spPr>
        <p:txBody>
          <a:bodyPr wrap="none" lIns="0" rIns="0" rtlCol="0">
            <a:spAutoFit/>
          </a:bodyPr>
          <a:lstStyle/>
          <a:p>
            <a:pPr algn="just"/>
            <a:r>
              <a:rPr lang="en-US" sz="1000" b="1" dirty="0">
                <a:solidFill>
                  <a:schemeClr val="tx1">
                    <a:lumMod val="90000"/>
                    <a:lumOff val="10000"/>
                  </a:schemeClr>
                </a:solidFill>
                <a:latin typeface="+mj-lt"/>
                <a:ea typeface="Source Sans Pro Semibold" charset="0"/>
                <a:cs typeface="Source Sans Pro Semibold" charset="0"/>
              </a:rPr>
              <a:t>North Bonneville</a:t>
            </a:r>
          </a:p>
          <a:p>
            <a:pPr algn="just"/>
            <a:r>
              <a:rPr lang="en-US" sz="1000" b="1" dirty="0">
                <a:solidFill>
                  <a:schemeClr val="tx1">
                    <a:lumMod val="90000"/>
                    <a:lumOff val="10000"/>
                  </a:schemeClr>
                </a:solidFill>
                <a:latin typeface="+mj-lt"/>
                <a:ea typeface="Source Sans Pro Semibold" charset="0"/>
                <a:cs typeface="Source Sans Pro Semibold" charset="0"/>
              </a:rPr>
              <a:t>Hot Springs</a:t>
            </a:r>
          </a:p>
        </p:txBody>
      </p:sp>
      <p:cxnSp>
        <p:nvCxnSpPr>
          <p:cNvPr id="193" name="Straight Connector 192">
            <a:extLst>
              <a:ext uri="{FF2B5EF4-FFF2-40B4-BE49-F238E27FC236}">
                <a16:creationId xmlns:a16="http://schemas.microsoft.com/office/drawing/2014/main" id="{7AF16ADE-128D-496F-BC29-86215D4407FC}"/>
              </a:ext>
            </a:extLst>
          </p:cNvPr>
          <p:cNvCxnSpPr>
            <a:cxnSpLocks/>
          </p:cNvCxnSpPr>
          <p:nvPr/>
        </p:nvCxnSpPr>
        <p:spPr>
          <a:xfrm>
            <a:off x="2877577" y="3063056"/>
            <a:ext cx="306992" cy="74627"/>
          </a:xfrm>
          <a:prstGeom prst="line">
            <a:avLst/>
          </a:prstGeom>
          <a:ln>
            <a:solidFill>
              <a:srgbClr val="FFCF01"/>
            </a:solidFill>
          </a:ln>
        </p:spPr>
        <p:style>
          <a:lnRef idx="1">
            <a:schemeClr val="accent1"/>
          </a:lnRef>
          <a:fillRef idx="0">
            <a:schemeClr val="accent1"/>
          </a:fillRef>
          <a:effectRef idx="0">
            <a:schemeClr val="accent1"/>
          </a:effectRef>
          <a:fontRef idx="minor">
            <a:schemeClr val="tx1"/>
          </a:fontRef>
        </p:style>
      </p:cxnSp>
      <p:pic>
        <p:nvPicPr>
          <p:cNvPr id="38" name="Graphic 37">
            <a:extLst>
              <a:ext uri="{FF2B5EF4-FFF2-40B4-BE49-F238E27FC236}">
                <a16:creationId xmlns:a16="http://schemas.microsoft.com/office/drawing/2014/main" id="{8AEC19CD-C027-4547-85EB-48B3B026B70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119698" y="2503298"/>
            <a:ext cx="378535" cy="259446"/>
          </a:xfrm>
          <a:prstGeom prst="rect">
            <a:avLst/>
          </a:prstGeom>
        </p:spPr>
      </p:pic>
      <p:cxnSp>
        <p:nvCxnSpPr>
          <p:cNvPr id="194" name="Straight Connector 193">
            <a:extLst>
              <a:ext uri="{FF2B5EF4-FFF2-40B4-BE49-F238E27FC236}">
                <a16:creationId xmlns:a16="http://schemas.microsoft.com/office/drawing/2014/main" id="{D1687597-7DBC-4800-95AA-399496C6446B}"/>
              </a:ext>
            </a:extLst>
          </p:cNvPr>
          <p:cNvCxnSpPr>
            <a:cxnSpLocks/>
          </p:cNvCxnSpPr>
          <p:nvPr/>
        </p:nvCxnSpPr>
        <p:spPr>
          <a:xfrm flipV="1">
            <a:off x="4816951" y="2088402"/>
            <a:ext cx="258338" cy="146612"/>
          </a:xfrm>
          <a:prstGeom prst="line">
            <a:avLst/>
          </a:prstGeom>
          <a:ln>
            <a:solidFill>
              <a:srgbClr val="FFCF01"/>
            </a:solidFill>
          </a:ln>
        </p:spPr>
        <p:style>
          <a:lnRef idx="1">
            <a:schemeClr val="accent1"/>
          </a:lnRef>
          <a:fillRef idx="0">
            <a:schemeClr val="accent1"/>
          </a:fillRef>
          <a:effectRef idx="0">
            <a:schemeClr val="accent1"/>
          </a:effectRef>
          <a:fontRef idx="minor">
            <a:schemeClr val="tx1"/>
          </a:fontRef>
        </p:style>
      </p:cxnSp>
      <p:sp>
        <p:nvSpPr>
          <p:cNvPr id="195" name="TextBox 194">
            <a:extLst>
              <a:ext uri="{FF2B5EF4-FFF2-40B4-BE49-F238E27FC236}">
                <a16:creationId xmlns:a16="http://schemas.microsoft.com/office/drawing/2014/main" id="{80F1FDE3-5F85-4F4B-8D4A-C578E2448442}"/>
              </a:ext>
            </a:extLst>
          </p:cNvPr>
          <p:cNvSpPr txBox="1"/>
          <p:nvPr/>
        </p:nvSpPr>
        <p:spPr>
          <a:xfrm>
            <a:off x="5130252" y="1776086"/>
            <a:ext cx="788677" cy="400110"/>
          </a:xfrm>
          <a:prstGeom prst="rect">
            <a:avLst/>
          </a:prstGeom>
          <a:noFill/>
        </p:spPr>
        <p:txBody>
          <a:bodyPr wrap="none" lIns="0" rIns="0" rtlCol="0">
            <a:spAutoFit/>
          </a:bodyPr>
          <a:lstStyle/>
          <a:p>
            <a:pPr algn="just"/>
            <a:r>
              <a:rPr lang="en-US" sz="1000" b="1" dirty="0">
                <a:solidFill>
                  <a:schemeClr val="tx1">
                    <a:lumMod val="90000"/>
                    <a:lumOff val="10000"/>
                  </a:schemeClr>
                </a:solidFill>
                <a:latin typeface="+mj-lt"/>
                <a:ea typeface="Source Sans Pro Semibold" charset="0"/>
                <a:cs typeface="Source Sans Pro Semibold" charset="0"/>
              </a:rPr>
              <a:t>Carson</a:t>
            </a:r>
          </a:p>
          <a:p>
            <a:pPr algn="just"/>
            <a:r>
              <a:rPr lang="en-US" sz="1000" b="1" dirty="0">
                <a:solidFill>
                  <a:schemeClr val="tx1">
                    <a:lumMod val="90000"/>
                    <a:lumOff val="10000"/>
                  </a:schemeClr>
                </a:solidFill>
                <a:latin typeface="+mj-lt"/>
                <a:ea typeface="Source Sans Pro Semibold" charset="0"/>
                <a:cs typeface="Source Sans Pro Semibold" charset="0"/>
              </a:rPr>
              <a:t>Hot Springs</a:t>
            </a:r>
          </a:p>
        </p:txBody>
      </p:sp>
      <p:pic>
        <p:nvPicPr>
          <p:cNvPr id="196" name="Graphic 195">
            <a:extLst>
              <a:ext uri="{FF2B5EF4-FFF2-40B4-BE49-F238E27FC236}">
                <a16:creationId xmlns:a16="http://schemas.microsoft.com/office/drawing/2014/main" id="{FF872CF3-285B-49FA-8BA6-9AE4D82E7F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74779" y="1502487"/>
            <a:ext cx="378535" cy="259446"/>
          </a:xfrm>
          <a:prstGeom prst="rect">
            <a:avLst/>
          </a:prstGeom>
        </p:spPr>
      </p:pic>
      <p:sp>
        <p:nvSpPr>
          <p:cNvPr id="145" name="TextBox 144">
            <a:extLst>
              <a:ext uri="{FF2B5EF4-FFF2-40B4-BE49-F238E27FC236}">
                <a16:creationId xmlns:a16="http://schemas.microsoft.com/office/drawing/2014/main" id="{404C7578-4080-49AA-AB34-1AA681414768}"/>
              </a:ext>
            </a:extLst>
          </p:cNvPr>
          <p:cNvSpPr txBox="1"/>
          <p:nvPr/>
        </p:nvSpPr>
        <p:spPr>
          <a:xfrm>
            <a:off x="6421956" y="3230064"/>
            <a:ext cx="740587" cy="246221"/>
          </a:xfrm>
          <a:prstGeom prst="rect">
            <a:avLst/>
          </a:prstGeom>
          <a:noFill/>
        </p:spPr>
        <p:txBody>
          <a:bodyPr wrap="none" lIns="0" rIns="0" rtlCol="0">
            <a:spAutoFit/>
          </a:bodyPr>
          <a:lstStyle/>
          <a:p>
            <a:pPr algn="just"/>
            <a:r>
              <a:rPr lang="en-US" sz="1000" b="1" dirty="0">
                <a:solidFill>
                  <a:schemeClr val="tx1">
                    <a:lumMod val="90000"/>
                    <a:lumOff val="10000"/>
                  </a:schemeClr>
                </a:solidFill>
                <a:latin typeface="+mj-lt"/>
                <a:ea typeface="Source Sans Pro Semibold" charset="0"/>
                <a:cs typeface="Source Sans Pro Semibold" charset="0"/>
              </a:rPr>
              <a:t>Hood River</a:t>
            </a:r>
          </a:p>
        </p:txBody>
      </p:sp>
      <p:sp>
        <p:nvSpPr>
          <p:cNvPr id="147" name="TextBox 146">
            <a:extLst>
              <a:ext uri="{FF2B5EF4-FFF2-40B4-BE49-F238E27FC236}">
                <a16:creationId xmlns:a16="http://schemas.microsoft.com/office/drawing/2014/main" id="{74D53921-0BF8-4716-9487-1DB2765CBF50}"/>
              </a:ext>
            </a:extLst>
          </p:cNvPr>
          <p:cNvSpPr txBox="1"/>
          <p:nvPr/>
        </p:nvSpPr>
        <p:spPr>
          <a:xfrm>
            <a:off x="6337237" y="3371406"/>
            <a:ext cx="860848" cy="246221"/>
          </a:xfrm>
          <a:prstGeom prst="rect">
            <a:avLst/>
          </a:prstGeom>
          <a:noFill/>
        </p:spPr>
        <p:txBody>
          <a:bodyPr wrap="square">
            <a:spAutoFit/>
          </a:bodyPr>
          <a:lstStyle/>
          <a:p>
            <a:pPr algn="just"/>
            <a:r>
              <a:rPr lang="en-US" sz="1000" dirty="0">
                <a:solidFill>
                  <a:srgbClr val="00BBD6"/>
                </a:solidFill>
                <a:ea typeface="Source Sans Pro Semibold" charset="0"/>
                <a:cs typeface="Source Sans Pro Semibold" charset="0"/>
              </a:rPr>
              <a:t>648 Rooms</a:t>
            </a:r>
          </a:p>
        </p:txBody>
      </p:sp>
      <p:sp>
        <p:nvSpPr>
          <p:cNvPr id="2" name="Oval 1">
            <a:extLst>
              <a:ext uri="{FF2B5EF4-FFF2-40B4-BE49-F238E27FC236}">
                <a16:creationId xmlns:a16="http://schemas.microsoft.com/office/drawing/2014/main" id="{7DE8E27B-D540-46D8-92E0-E77093B884D7}"/>
              </a:ext>
            </a:extLst>
          </p:cNvPr>
          <p:cNvSpPr/>
          <p:nvPr/>
        </p:nvSpPr>
        <p:spPr>
          <a:xfrm>
            <a:off x="3196256" y="3095772"/>
            <a:ext cx="181409" cy="181409"/>
          </a:xfrm>
          <a:prstGeom prst="ellipse">
            <a:avLst/>
          </a:prstGeom>
          <a:solidFill>
            <a:srgbClr val="FFC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7A89C2C1-9BF0-47DB-8AC1-35BE7871F78B}"/>
              </a:ext>
            </a:extLst>
          </p:cNvPr>
          <p:cNvSpPr/>
          <p:nvPr/>
        </p:nvSpPr>
        <p:spPr>
          <a:xfrm>
            <a:off x="4635542" y="2235014"/>
            <a:ext cx="181409" cy="181409"/>
          </a:xfrm>
          <a:prstGeom prst="ellipse">
            <a:avLst/>
          </a:prstGeom>
          <a:solidFill>
            <a:srgbClr val="FFC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6699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1142" y="185997"/>
            <a:ext cx="2629723" cy="1572882"/>
          </a:xfrm>
        </p:spPr>
        <p:txBody>
          <a:bodyPr/>
          <a:lstStyle/>
          <a:p>
            <a:r>
              <a:rPr lang="en-US" dirty="0">
                <a:solidFill>
                  <a:schemeClr val="tx1">
                    <a:lumMod val="90000"/>
                    <a:lumOff val="10000"/>
                  </a:schemeClr>
                </a:solidFill>
              </a:rPr>
              <a:t>PROPERTY</a:t>
            </a:r>
            <a:br>
              <a:rPr lang="en-US" dirty="0">
                <a:solidFill>
                  <a:schemeClr val="tx1">
                    <a:lumMod val="90000"/>
                    <a:lumOff val="10000"/>
                  </a:schemeClr>
                </a:solidFill>
              </a:rPr>
            </a:br>
            <a:r>
              <a:rPr lang="en-US" dirty="0">
                <a:solidFill>
                  <a:schemeClr val="tx1">
                    <a:lumMod val="90000"/>
                    <a:lumOff val="10000"/>
                  </a:schemeClr>
                </a:solidFill>
              </a:rPr>
              <a:t>BENEFITS</a:t>
            </a:r>
          </a:p>
        </p:txBody>
      </p:sp>
      <p:pic>
        <p:nvPicPr>
          <p:cNvPr id="19" name="Picture 4" descr="Carson Hot Springs Is Basically a Hot Tub Time Machine | Portland Monthly">
            <a:extLst>
              <a:ext uri="{FF2B5EF4-FFF2-40B4-BE49-F238E27FC236}">
                <a16:creationId xmlns:a16="http://schemas.microsoft.com/office/drawing/2014/main" id="{1B64448D-E9E2-4DD0-B09B-DBA2337E14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393" y="3083372"/>
            <a:ext cx="4905125" cy="329551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81E29CE4-CC0F-46AF-839B-8A5AD0B2C9F9}"/>
              </a:ext>
            </a:extLst>
          </p:cNvPr>
          <p:cNvSpPr txBox="1"/>
          <p:nvPr/>
        </p:nvSpPr>
        <p:spPr>
          <a:xfrm>
            <a:off x="1001823" y="6361716"/>
            <a:ext cx="1566454" cy="276999"/>
          </a:xfrm>
          <a:prstGeom prst="rect">
            <a:avLst/>
          </a:prstGeom>
          <a:noFill/>
        </p:spPr>
        <p:txBody>
          <a:bodyPr wrap="none" rtlCol="0">
            <a:spAutoFit/>
          </a:bodyPr>
          <a:lstStyle/>
          <a:p>
            <a:r>
              <a:rPr lang="en-US" sz="1200" dirty="0">
                <a:solidFill>
                  <a:schemeClr val="tx1">
                    <a:lumMod val="90000"/>
                    <a:lumOff val="10000"/>
                  </a:schemeClr>
                </a:solidFill>
              </a:rPr>
              <a:t>Carson Hot Springs</a:t>
            </a:r>
          </a:p>
        </p:txBody>
      </p:sp>
      <p:pic>
        <p:nvPicPr>
          <p:cNvPr id="22" name="Picture 4" descr="A Soak at Bonneville Hot Springs | Portland Monthly">
            <a:extLst>
              <a:ext uri="{FF2B5EF4-FFF2-40B4-BE49-F238E27FC236}">
                <a16:creationId xmlns:a16="http://schemas.microsoft.com/office/drawing/2014/main" id="{05F1BED3-2F62-487A-BB48-87D7905A90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3001" y="3083372"/>
            <a:ext cx="4943268" cy="3295512"/>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5688D6D-4EAD-454D-8B5F-7CFC0CD3BD86}"/>
              </a:ext>
            </a:extLst>
          </p:cNvPr>
          <p:cNvSpPr txBox="1"/>
          <p:nvPr/>
        </p:nvSpPr>
        <p:spPr>
          <a:xfrm>
            <a:off x="6427625" y="6371860"/>
            <a:ext cx="2263889" cy="276999"/>
          </a:xfrm>
          <a:prstGeom prst="rect">
            <a:avLst/>
          </a:prstGeom>
          <a:noFill/>
        </p:spPr>
        <p:txBody>
          <a:bodyPr wrap="none" rtlCol="0">
            <a:spAutoFit/>
          </a:bodyPr>
          <a:lstStyle/>
          <a:p>
            <a:r>
              <a:rPr lang="en-US" sz="1200" dirty="0">
                <a:solidFill>
                  <a:schemeClr val="tx2">
                    <a:lumMod val="90000"/>
                    <a:lumOff val="10000"/>
                  </a:schemeClr>
                </a:solidFill>
              </a:rPr>
              <a:t>North Bonneville Hot Springs</a:t>
            </a:r>
          </a:p>
        </p:txBody>
      </p:sp>
      <p:sp>
        <p:nvSpPr>
          <p:cNvPr id="24" name="TextBox 23">
            <a:extLst>
              <a:ext uri="{FF2B5EF4-FFF2-40B4-BE49-F238E27FC236}">
                <a16:creationId xmlns:a16="http://schemas.microsoft.com/office/drawing/2014/main" id="{10DF70F9-0E34-4F42-9444-B2BAEE4DB2BD}"/>
              </a:ext>
            </a:extLst>
          </p:cNvPr>
          <p:cNvSpPr txBox="1"/>
          <p:nvPr/>
        </p:nvSpPr>
        <p:spPr>
          <a:xfrm>
            <a:off x="993913" y="1690687"/>
            <a:ext cx="5102087" cy="1200329"/>
          </a:xfrm>
          <a:prstGeom prst="rect">
            <a:avLst/>
          </a:prstGeom>
          <a:noFill/>
        </p:spPr>
        <p:txBody>
          <a:bodyPr wrap="square" rtlCol="0">
            <a:spAutoFit/>
          </a:bodyPr>
          <a:lstStyle/>
          <a:p>
            <a:pPr marL="285750" indent="-285750">
              <a:buFont typeface="Arial" panose="020B0604020202020204" pitchFamily="34" charset="0"/>
              <a:buChar char="•"/>
            </a:pPr>
            <a:r>
              <a:rPr lang="en-US" dirty="0"/>
              <a:t>Location in Gorge NSA</a:t>
            </a:r>
          </a:p>
          <a:p>
            <a:pPr marL="285750" indent="-285750">
              <a:buFont typeface="Arial" panose="020B0604020202020204" pitchFamily="34" charset="0"/>
              <a:buChar char="•"/>
            </a:pPr>
            <a:r>
              <a:rPr lang="en-US" dirty="0"/>
              <a:t>Existing water rights</a:t>
            </a:r>
          </a:p>
          <a:p>
            <a:pPr marL="285750" indent="-285750">
              <a:buFont typeface="Arial" panose="020B0604020202020204" pitchFamily="34" charset="0"/>
              <a:buChar char="•"/>
            </a:pPr>
            <a:r>
              <a:rPr lang="en-US" dirty="0"/>
              <a:t>Demonstrated demand for lodging</a:t>
            </a:r>
          </a:p>
          <a:p>
            <a:pPr marL="285750" indent="-285750">
              <a:buFont typeface="Arial" panose="020B0604020202020204" pitchFamily="34" charset="0"/>
              <a:buChar char="•"/>
            </a:pPr>
            <a:r>
              <a:rPr lang="en-US" dirty="0"/>
              <a:t>Local support</a:t>
            </a:r>
          </a:p>
        </p:txBody>
      </p:sp>
    </p:spTree>
    <p:extLst>
      <p:ext uri="{BB962C8B-B14F-4D97-AF65-F5344CB8AC3E}">
        <p14:creationId xmlns:p14="http://schemas.microsoft.com/office/powerpoint/2010/main" val="2404273876"/>
      </p:ext>
    </p:extLst>
  </p:cSld>
  <p:clrMapOvr>
    <a:masterClrMapping/>
  </p:clrMapOvr>
</p:sld>
</file>

<file path=ppt/theme/theme1.xml><?xml version="1.0" encoding="utf-8"?>
<a:theme xmlns:a="http://schemas.openxmlformats.org/drawingml/2006/main" name="B&amp;D-Powerpoint Template_16x9">
  <a:themeElements>
    <a:clrScheme name="Balance Color">
      <a:dk1>
        <a:srgbClr val="1F1F1F"/>
      </a:dk1>
      <a:lt1>
        <a:srgbClr val="FFFFFF"/>
      </a:lt1>
      <a:dk2>
        <a:srgbClr val="202020"/>
      </a:dk2>
      <a:lt2>
        <a:srgbClr val="FFFFFF"/>
      </a:lt2>
      <a:accent1>
        <a:srgbClr val="FE1C1D"/>
      </a:accent1>
      <a:accent2>
        <a:srgbClr val="FF5757"/>
      </a:accent2>
      <a:accent3>
        <a:srgbClr val="C9D2FD"/>
      </a:accent3>
      <a:accent4>
        <a:srgbClr val="5E78FA"/>
      </a:accent4>
      <a:accent5>
        <a:srgbClr val="0420AB"/>
      </a:accent5>
      <a:accent6>
        <a:srgbClr val="021572"/>
      </a:accent6>
      <a:hlink>
        <a:srgbClr val="FF5757"/>
      </a:hlink>
      <a:folHlink>
        <a:srgbClr val="BFBFBF"/>
      </a:folHlink>
    </a:clrScheme>
    <a:fontScheme name="Montserrat_OpenSans">
      <a:majorFont>
        <a:latin typeface="Montserrat-Bold"/>
        <a:ea typeface=""/>
        <a:cs typeface=""/>
      </a:majorFont>
      <a:minorFont>
        <a:latin typeface="Open Sans"/>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1E6433CBA340498FFC176468F8AA3E" ma:contentTypeVersion="2" ma:contentTypeDescription="Create a new document." ma:contentTypeScope="" ma:versionID="cef275d5c801bbc61a4605e000105781">
  <xsd:schema xmlns:xsd="http://www.w3.org/2001/XMLSchema" xmlns:xs="http://www.w3.org/2001/XMLSchema" xmlns:p="http://schemas.microsoft.com/office/2006/metadata/properties" xmlns:ns2="7fb1050e-193a-4e08-b6aa-3feab4bc4fdd" targetNamespace="http://schemas.microsoft.com/office/2006/metadata/properties" ma:root="true" ma:fieldsID="27bed46600803b2921d21d005617ad28" ns2:_="">
    <xsd:import namespace="7fb1050e-193a-4e08-b6aa-3feab4bc4fd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b1050e-193a-4e08-b6aa-3feab4bc4f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7502705-12F1-4AD6-A4F2-3FEA0E0612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b1050e-193a-4e08-b6aa-3feab4bc4f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045A1B-AA47-4011-B2BA-745DB72779AA}">
  <ds:schemaRefs>
    <ds:schemaRef ds:uri="http://schemas.microsoft.com/sharepoint/v3/contenttype/forms"/>
  </ds:schemaRefs>
</ds:datastoreItem>
</file>

<file path=customXml/itemProps3.xml><?xml version="1.0" encoding="utf-8"?>
<ds:datastoreItem xmlns:ds="http://schemas.openxmlformats.org/officeDocument/2006/customXml" ds:itemID="{6C0FA9AD-3B37-404E-A593-9ACFFBDD852E}">
  <ds:schemaRef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terms/"/>
    <ds:schemaRef ds:uri="http://www.w3.org/XML/1998/namespace"/>
    <ds:schemaRef ds:uri="7fb1050e-193a-4e08-b6aa-3feab4bc4fdd"/>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B&amp;D-Powerpoint Template_16x9</Template>
  <TotalTime>10365</TotalTime>
  <Words>670</Words>
  <Application>Microsoft Office PowerPoint</Application>
  <PresentationFormat>Widescreen</PresentationFormat>
  <Paragraphs>116</Paragraphs>
  <Slides>7</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Montserrat Medium</vt:lpstr>
      <vt:lpstr>Calibri</vt:lpstr>
      <vt:lpstr>Industry Black</vt:lpstr>
      <vt:lpstr>Montserrat</vt:lpstr>
      <vt:lpstr>Montserrat-Bold</vt:lpstr>
      <vt:lpstr>Open Sans</vt:lpstr>
      <vt:lpstr>Arial</vt:lpstr>
      <vt:lpstr>B&amp;D-Powerpoint Template_16x9</vt:lpstr>
      <vt:lpstr>PowerPoint Presentation</vt:lpstr>
      <vt:lpstr>REGIONAL CONTEXT</vt:lpstr>
      <vt:lpstr>GORGE AREA TOURISM Quick Facts</vt:lpstr>
      <vt:lpstr>VISITOR / TRIP PROFILE</vt:lpstr>
      <vt:lpstr>VISITOR / TRIP PROFILE</vt:lpstr>
      <vt:lpstr>GORGE LODGING</vt:lpstr>
      <vt:lpstr>PROPERTY BENEFITS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Dublin_Design</dc:creator>
  <cp:lastModifiedBy>Wanda Scharfe</cp:lastModifiedBy>
  <cp:revision>230</cp:revision>
  <cp:lastPrinted>2017-03-09T03:48:56Z</cp:lastPrinted>
  <dcterms:created xsi:type="dcterms:W3CDTF">2016-11-10T06:07:03Z</dcterms:created>
  <dcterms:modified xsi:type="dcterms:W3CDTF">2022-05-30T18:59:33Z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0x010100A81E6433CBA340498FFC176468F8AA3E</vt:lpwstr>
  </property>
</Properties>
</file>